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37"/>
  </p:notesMasterIdLst>
  <p:handoutMasterIdLst>
    <p:handoutMasterId r:id="rId38"/>
  </p:handoutMasterIdLst>
  <p:sldIdLst>
    <p:sldId id="257" r:id="rId5"/>
    <p:sldId id="404" r:id="rId6"/>
    <p:sldId id="389" r:id="rId7"/>
    <p:sldId id="392" r:id="rId8"/>
    <p:sldId id="270" r:id="rId9"/>
    <p:sldId id="395" r:id="rId10"/>
    <p:sldId id="396" r:id="rId11"/>
    <p:sldId id="397" r:id="rId12"/>
    <p:sldId id="398" r:id="rId13"/>
    <p:sldId id="399" r:id="rId14"/>
    <p:sldId id="400" r:id="rId15"/>
    <p:sldId id="401" r:id="rId16"/>
    <p:sldId id="402" r:id="rId17"/>
    <p:sldId id="403" r:id="rId18"/>
    <p:sldId id="393" r:id="rId19"/>
    <p:sldId id="317" r:id="rId20"/>
    <p:sldId id="394" r:id="rId21"/>
    <p:sldId id="405" r:id="rId22"/>
    <p:sldId id="410" r:id="rId23"/>
    <p:sldId id="406" r:id="rId24"/>
    <p:sldId id="409" r:id="rId25"/>
    <p:sldId id="408" r:id="rId26"/>
    <p:sldId id="407" r:id="rId27"/>
    <p:sldId id="411" r:id="rId28"/>
    <p:sldId id="415" r:id="rId29"/>
    <p:sldId id="414" r:id="rId30"/>
    <p:sldId id="413" r:id="rId31"/>
    <p:sldId id="412" r:id="rId32"/>
    <p:sldId id="418" r:id="rId33"/>
    <p:sldId id="419" r:id="rId34"/>
    <p:sldId id="417" r:id="rId35"/>
    <p:sldId id="416"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3725" autoAdjust="0"/>
  </p:normalViewPr>
  <p:slideViewPr>
    <p:cSldViewPr snapToGrid="0">
      <p:cViewPr varScale="1">
        <p:scale>
          <a:sx n="65" d="100"/>
          <a:sy n="65" d="100"/>
        </p:scale>
        <p:origin x="78" y="888"/>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udava Roopnarine" userId="381b031c-f307-41fc-bd96-43e035aab0c3" providerId="ADAL" clId="{A80339C0-3407-4739-9D7D-66DC7DAAC75C}"/>
    <pc:docChg chg="modSld">
      <pc:chgData name="Yudava Roopnarine" userId="381b031c-f307-41fc-bd96-43e035aab0c3" providerId="ADAL" clId="{A80339C0-3407-4739-9D7D-66DC7DAAC75C}" dt="2022-06-28T06:55:20.446" v="0" actId="1076"/>
      <pc:docMkLst>
        <pc:docMk/>
      </pc:docMkLst>
      <pc:sldChg chg="modSp mod">
        <pc:chgData name="Yudava Roopnarine" userId="381b031c-f307-41fc-bd96-43e035aab0c3" providerId="ADAL" clId="{A80339C0-3407-4739-9D7D-66DC7DAAC75C}" dt="2022-06-28T06:55:20.446" v="0" actId="1076"/>
        <pc:sldMkLst>
          <pc:docMk/>
          <pc:sldMk cId="2161062168" sldId="416"/>
        </pc:sldMkLst>
        <pc:picChg chg="mod">
          <ac:chgData name="Yudava Roopnarine" userId="381b031c-f307-41fc-bd96-43e035aab0c3" providerId="ADAL" clId="{A80339C0-3407-4739-9D7D-66DC7DAAC75C}" dt="2022-06-28T06:55:20.446" v="0" actId="1076"/>
          <ac:picMkLst>
            <pc:docMk/>
            <pc:sldMk cId="2161062168" sldId="416"/>
            <ac:picMk id="5" creationId="{E3B3110C-8F36-717B-BAE3-F34502A28923}"/>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6/28/2022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6/28/2022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13</a:t>
            </a:fld>
            <a:endParaRPr lang="en-US"/>
          </a:p>
        </p:txBody>
      </p:sp>
    </p:spTree>
    <p:extLst>
      <p:ext uri="{BB962C8B-B14F-4D97-AF65-F5344CB8AC3E}">
        <p14:creationId xmlns:p14="http://schemas.microsoft.com/office/powerpoint/2010/main" val="16614636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14</a:t>
            </a:fld>
            <a:endParaRPr lang="en-US"/>
          </a:p>
        </p:txBody>
      </p:sp>
    </p:spTree>
    <p:extLst>
      <p:ext uri="{BB962C8B-B14F-4D97-AF65-F5344CB8AC3E}">
        <p14:creationId xmlns:p14="http://schemas.microsoft.com/office/powerpoint/2010/main" val="3418386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16</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404304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6</a:t>
            </a:fld>
            <a:endParaRPr lang="en-US"/>
          </a:p>
        </p:txBody>
      </p:sp>
    </p:spTree>
    <p:extLst>
      <p:ext uri="{BB962C8B-B14F-4D97-AF65-F5344CB8AC3E}">
        <p14:creationId xmlns:p14="http://schemas.microsoft.com/office/powerpoint/2010/main" val="3122513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1801786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33322510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9</a:t>
            </a:fld>
            <a:endParaRPr lang="en-US"/>
          </a:p>
        </p:txBody>
      </p:sp>
    </p:spTree>
    <p:extLst>
      <p:ext uri="{BB962C8B-B14F-4D97-AF65-F5344CB8AC3E}">
        <p14:creationId xmlns:p14="http://schemas.microsoft.com/office/powerpoint/2010/main" val="337390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10</a:t>
            </a:fld>
            <a:endParaRPr lang="en-US"/>
          </a:p>
        </p:txBody>
      </p:sp>
    </p:spTree>
    <p:extLst>
      <p:ext uri="{BB962C8B-B14F-4D97-AF65-F5344CB8AC3E}">
        <p14:creationId xmlns:p14="http://schemas.microsoft.com/office/powerpoint/2010/main" val="3838725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11</a:t>
            </a:fld>
            <a:endParaRPr lang="en-US"/>
          </a:p>
        </p:txBody>
      </p:sp>
    </p:spTree>
    <p:extLst>
      <p:ext uri="{BB962C8B-B14F-4D97-AF65-F5344CB8AC3E}">
        <p14:creationId xmlns:p14="http://schemas.microsoft.com/office/powerpoint/2010/main" val="32137786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83A999-5E0E-42CA-8400-604AE921FF7C}" type="slidenum">
              <a:rPr lang="en-US" smtClean="0"/>
              <a:t>12</a:t>
            </a:fld>
            <a:endParaRPr lang="en-US"/>
          </a:p>
        </p:txBody>
      </p:sp>
    </p:spTree>
    <p:extLst>
      <p:ext uri="{BB962C8B-B14F-4D97-AF65-F5344CB8AC3E}">
        <p14:creationId xmlns:p14="http://schemas.microsoft.com/office/powerpoint/2010/main" val="591710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hyperlink" Target="https://drmkc.jrc.ec.europa.eu/inform-index"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anchor="b" anchorCtr="0">
            <a:normAutofit/>
          </a:bodyPr>
          <a:lstStyle/>
          <a:p>
            <a:r>
              <a:rPr lang="en-US" dirty="0"/>
              <a:t>Project 1</a:t>
            </a: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vert="horz" wrap="square" lIns="0" tIns="0" rIns="0" bIns="0" rtlCol="0" anchor="t">
            <a:normAutofit fontScale="85000" lnSpcReduction="20000"/>
          </a:bodyPr>
          <a:lstStyle/>
          <a:p>
            <a:r>
              <a:rPr lang="en-US" err="1"/>
              <a:t>Yudava</a:t>
            </a:r>
            <a:r>
              <a:rPr lang="en-US" dirty="0"/>
              <a:t> </a:t>
            </a:r>
            <a:r>
              <a:rPr lang="en-US" err="1"/>
              <a:t>roopnarine</a:t>
            </a:r>
            <a:r>
              <a:rPr lang="en-US" dirty="0"/>
              <a:t>,</a:t>
            </a:r>
          </a:p>
          <a:p>
            <a:r>
              <a:rPr lang="en-US">
                <a:solidFill>
                  <a:srgbClr val="FFFFFF">
                    <a:alpha val="60000"/>
                  </a:srgbClr>
                </a:solidFill>
              </a:rPr>
              <a:t>Alejandro Mandujano</a:t>
            </a:r>
          </a:p>
          <a:p>
            <a:r>
              <a:rPr lang="en-US">
                <a:ea typeface="+mn-lt"/>
                <a:cs typeface="+mn-lt"/>
              </a:rPr>
              <a:t>Ishrat Amin</a:t>
            </a:r>
            <a:endParaRPr lang="en-US"/>
          </a:p>
          <a:p>
            <a:r>
              <a:rPr lang="en-US">
                <a:ea typeface="+mn-lt"/>
                <a:cs typeface="+mn-lt"/>
              </a:rPr>
              <a:t>Jonathan Bernard</a:t>
            </a:r>
            <a:endParaRPr lang="en-US"/>
          </a:p>
          <a:p>
            <a:endParaRPr lang="en-US">
              <a:solidFill>
                <a:srgbClr val="FFFFFF">
                  <a:alpha val="60000"/>
                </a:srgbClr>
              </a:solidFill>
            </a:endParaRP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        Conflict Probability</a:t>
            </a:r>
            <a:endParaRPr lang="en-US" err="1"/>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Picture 11" descr="Chart, box and whisker chart&#10;&#10;Description automatically generated">
            <a:extLst>
              <a:ext uri="{FF2B5EF4-FFF2-40B4-BE49-F238E27FC236}">
                <a16:creationId xmlns:a16="http://schemas.microsoft.com/office/drawing/2014/main" id="{AF51E88F-8C47-CAA1-8CBB-67AF2DE77EDE}"/>
              </a:ext>
            </a:extLst>
          </p:cNvPr>
          <p:cNvPicPr>
            <a:picLocks noGrp="1" noChangeAspect="1"/>
          </p:cNvPicPr>
          <p:nvPr>
            <p:ph sz="quarter" idx="4"/>
          </p:nvPr>
        </p:nvPicPr>
        <p:blipFill>
          <a:blip r:embed="rId3"/>
          <a:stretch>
            <a:fillRect/>
          </a:stretch>
        </p:blipFill>
        <p:spPr>
          <a:xfrm>
            <a:off x="551004" y="2268620"/>
            <a:ext cx="4598178" cy="4388680"/>
          </a:xfrm>
        </p:spPr>
      </p:pic>
      <p:sp>
        <p:nvSpPr>
          <p:cNvPr id="13" name="Content Placeholder 13">
            <a:extLst>
              <a:ext uri="{FF2B5EF4-FFF2-40B4-BE49-F238E27FC236}">
                <a16:creationId xmlns:a16="http://schemas.microsoft.com/office/drawing/2014/main" id="{466F6573-409F-461D-4657-13EE85414D0C}"/>
              </a:ext>
            </a:extLst>
          </p:cNvPr>
          <p:cNvSpPr txBox="1">
            <a:spLocks/>
          </p:cNvSpPr>
          <p:nvPr/>
        </p:nvSpPr>
        <p:spPr>
          <a:xfrm>
            <a:off x="6212023" y="2427370"/>
            <a:ext cx="5436391" cy="3515555"/>
          </a:xfrm>
          <a:prstGeom prst="rect">
            <a:avLst/>
          </a:prstGeom>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FFFFFF">
                    <a:alpha val="60000"/>
                  </a:srgbClr>
                </a:solidFill>
              </a:rPr>
              <a:t>Mean: </a:t>
            </a:r>
            <a:r>
              <a:rPr lang="en-US">
                <a:ea typeface="+mn-lt"/>
                <a:cs typeface="+mn-lt"/>
              </a:rPr>
              <a:t>7.331507</a:t>
            </a:r>
            <a:endParaRPr lang="en-US">
              <a:solidFill>
                <a:srgbClr val="FFFFFF">
                  <a:alpha val="60000"/>
                </a:srgbClr>
              </a:solidFill>
            </a:endParaRPr>
          </a:p>
          <a:p>
            <a:r>
              <a:rPr lang="en-US">
                <a:solidFill>
                  <a:srgbClr val="FFFFFF">
                    <a:alpha val="60000"/>
                  </a:srgbClr>
                </a:solidFill>
              </a:rPr>
              <a:t>Majority of cities are between 5.2 and 9.5 on the </a:t>
            </a:r>
            <a:r>
              <a:rPr lang="en-US">
                <a:ea typeface="+mn-lt"/>
                <a:cs typeface="+mn-lt"/>
              </a:rPr>
              <a:t>Overall Risk Index</a:t>
            </a:r>
          </a:p>
          <a:p>
            <a:r>
              <a:rPr lang="en-US">
                <a:solidFill>
                  <a:srgbClr val="FFFFFF">
                    <a:alpha val="60000"/>
                  </a:srgbClr>
                </a:solidFill>
              </a:rPr>
              <a:t>Max value is 10</a:t>
            </a:r>
          </a:p>
          <a:p>
            <a:r>
              <a:rPr lang="en-US">
                <a:solidFill>
                  <a:srgbClr val="FFFFFF">
                    <a:alpha val="60000"/>
                  </a:srgbClr>
                </a:solidFill>
              </a:rPr>
              <a:t>Min value is 0.6</a:t>
            </a:r>
          </a:p>
        </p:txBody>
      </p:sp>
    </p:spTree>
    <p:extLst>
      <p:ext uri="{BB962C8B-B14F-4D97-AF65-F5344CB8AC3E}">
        <p14:creationId xmlns:p14="http://schemas.microsoft.com/office/powerpoint/2010/main" val="3648382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              Human (Crime)</a:t>
            </a:r>
            <a:endParaRPr lang="en-US" err="1"/>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8" name="Picture 11" descr="Chart, box and whisker chart&#10;&#10;Description automatically generated">
            <a:extLst>
              <a:ext uri="{FF2B5EF4-FFF2-40B4-BE49-F238E27FC236}">
                <a16:creationId xmlns:a16="http://schemas.microsoft.com/office/drawing/2014/main" id="{2B2BAD86-C431-8EDA-963F-42688D3BC420}"/>
              </a:ext>
            </a:extLst>
          </p:cNvPr>
          <p:cNvPicPr>
            <a:picLocks noGrp="1" noChangeAspect="1"/>
          </p:cNvPicPr>
          <p:nvPr>
            <p:ph sz="quarter" idx="4"/>
          </p:nvPr>
        </p:nvPicPr>
        <p:blipFill>
          <a:blip r:embed="rId3"/>
          <a:stretch>
            <a:fillRect/>
          </a:stretch>
        </p:blipFill>
        <p:spPr>
          <a:xfrm>
            <a:off x="549027" y="2268620"/>
            <a:ext cx="4586258" cy="4388680"/>
          </a:xfrm>
        </p:spPr>
      </p:pic>
      <p:sp>
        <p:nvSpPr>
          <p:cNvPr id="13" name="Content Placeholder 13">
            <a:extLst>
              <a:ext uri="{FF2B5EF4-FFF2-40B4-BE49-F238E27FC236}">
                <a16:creationId xmlns:a16="http://schemas.microsoft.com/office/drawing/2014/main" id="{4E5D1008-4635-D103-A4A0-F3964C4D6E47}"/>
              </a:ext>
            </a:extLst>
          </p:cNvPr>
          <p:cNvSpPr txBox="1">
            <a:spLocks/>
          </p:cNvSpPr>
          <p:nvPr/>
        </p:nvSpPr>
        <p:spPr>
          <a:xfrm>
            <a:off x="6212023" y="2427370"/>
            <a:ext cx="5436391" cy="3515555"/>
          </a:xfrm>
          <a:prstGeom prst="rect">
            <a:avLst/>
          </a:prstGeom>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FFFFFF">
                    <a:alpha val="60000"/>
                  </a:srgbClr>
                </a:solidFill>
              </a:rPr>
              <a:t>Mean: </a:t>
            </a:r>
            <a:r>
              <a:rPr lang="en-US">
                <a:ea typeface="+mn-lt"/>
                <a:cs typeface="+mn-lt"/>
              </a:rPr>
              <a:t>6.306849</a:t>
            </a:r>
            <a:endParaRPr lang="en-US">
              <a:solidFill>
                <a:srgbClr val="FFFFFF">
                  <a:alpha val="60000"/>
                </a:srgbClr>
              </a:solidFill>
            </a:endParaRPr>
          </a:p>
          <a:p>
            <a:r>
              <a:rPr lang="en-US">
                <a:solidFill>
                  <a:srgbClr val="FFFFFF">
                    <a:alpha val="60000"/>
                  </a:srgbClr>
                </a:solidFill>
              </a:rPr>
              <a:t>Majority of cities are between 3.6 and 10 on the </a:t>
            </a:r>
            <a:r>
              <a:rPr lang="en-US">
                <a:ea typeface="+mn-lt"/>
                <a:cs typeface="+mn-lt"/>
              </a:rPr>
              <a:t>Overall Risk Index</a:t>
            </a:r>
          </a:p>
          <a:p>
            <a:r>
              <a:rPr lang="en-US">
                <a:solidFill>
                  <a:srgbClr val="FFFFFF">
                    <a:alpha val="60000"/>
                  </a:srgbClr>
                </a:solidFill>
              </a:rPr>
              <a:t>Max value is 10</a:t>
            </a:r>
          </a:p>
          <a:p>
            <a:r>
              <a:rPr lang="en-US">
                <a:solidFill>
                  <a:srgbClr val="FFFFFF">
                    <a:alpha val="60000"/>
                  </a:srgbClr>
                </a:solidFill>
              </a:rPr>
              <a:t>Min value is 0.4</a:t>
            </a:r>
          </a:p>
        </p:txBody>
      </p:sp>
    </p:spTree>
    <p:extLst>
      <p:ext uri="{BB962C8B-B14F-4D97-AF65-F5344CB8AC3E}">
        <p14:creationId xmlns:p14="http://schemas.microsoft.com/office/powerpoint/2010/main" val="1858724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                   Hazard</a:t>
            </a:r>
            <a:endParaRPr lang="en-US" err="1"/>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12</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Picture 11" descr="Chart, box and whisker chart&#10;&#10;Description automatically generated">
            <a:extLst>
              <a:ext uri="{FF2B5EF4-FFF2-40B4-BE49-F238E27FC236}">
                <a16:creationId xmlns:a16="http://schemas.microsoft.com/office/drawing/2014/main" id="{EDA55017-A238-EAF5-3E1A-B25E7B8E5EE2}"/>
              </a:ext>
            </a:extLst>
          </p:cNvPr>
          <p:cNvPicPr>
            <a:picLocks noGrp="1" noChangeAspect="1"/>
          </p:cNvPicPr>
          <p:nvPr>
            <p:ph sz="quarter" idx="4"/>
          </p:nvPr>
        </p:nvPicPr>
        <p:blipFill>
          <a:blip r:embed="rId3"/>
          <a:stretch>
            <a:fillRect/>
          </a:stretch>
        </p:blipFill>
        <p:spPr>
          <a:xfrm>
            <a:off x="552253" y="2268620"/>
            <a:ext cx="4643306" cy="4388679"/>
          </a:xfrm>
        </p:spPr>
      </p:pic>
      <p:sp>
        <p:nvSpPr>
          <p:cNvPr id="13" name="Content Placeholder 13">
            <a:extLst>
              <a:ext uri="{FF2B5EF4-FFF2-40B4-BE49-F238E27FC236}">
                <a16:creationId xmlns:a16="http://schemas.microsoft.com/office/drawing/2014/main" id="{05DC6F75-FA65-99D9-AAED-2268DCAC8A01}"/>
              </a:ext>
            </a:extLst>
          </p:cNvPr>
          <p:cNvSpPr txBox="1">
            <a:spLocks/>
          </p:cNvSpPr>
          <p:nvPr/>
        </p:nvSpPr>
        <p:spPr>
          <a:xfrm>
            <a:off x="6212023" y="2427370"/>
            <a:ext cx="5436391" cy="3515555"/>
          </a:xfrm>
          <a:prstGeom prst="rect">
            <a:avLst/>
          </a:prstGeom>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FFFFFF">
                    <a:alpha val="60000"/>
                  </a:srgbClr>
                </a:solidFill>
              </a:rPr>
              <a:t>Mean: </a:t>
            </a:r>
            <a:r>
              <a:rPr lang="en-US">
                <a:ea typeface="+mn-lt"/>
                <a:cs typeface="+mn-lt"/>
              </a:rPr>
              <a:t>6.673288</a:t>
            </a:r>
            <a:endParaRPr lang="en-US">
              <a:solidFill>
                <a:srgbClr val="FFFFFF">
                  <a:alpha val="60000"/>
                </a:srgbClr>
              </a:solidFill>
            </a:endParaRPr>
          </a:p>
          <a:p>
            <a:r>
              <a:rPr lang="en-US">
                <a:solidFill>
                  <a:srgbClr val="FFFFFF">
                    <a:alpha val="60000"/>
                  </a:srgbClr>
                </a:solidFill>
              </a:rPr>
              <a:t>Majority of cities are between 5.4 and 8.4 on the </a:t>
            </a:r>
            <a:r>
              <a:rPr lang="en-US">
                <a:ea typeface="+mn-lt"/>
                <a:cs typeface="+mn-lt"/>
              </a:rPr>
              <a:t>Overall Risk Index</a:t>
            </a:r>
          </a:p>
          <a:p>
            <a:r>
              <a:rPr lang="en-US">
                <a:solidFill>
                  <a:srgbClr val="FFFFFF">
                    <a:alpha val="60000"/>
                  </a:srgbClr>
                </a:solidFill>
              </a:rPr>
              <a:t>Max value is 9.6</a:t>
            </a:r>
          </a:p>
          <a:p>
            <a:r>
              <a:rPr lang="en-US">
                <a:solidFill>
                  <a:srgbClr val="FFFFFF">
                    <a:alpha val="60000"/>
                  </a:srgbClr>
                </a:solidFill>
              </a:rPr>
              <a:t>Min value is 0.6</a:t>
            </a:r>
          </a:p>
        </p:txBody>
      </p:sp>
    </p:spTree>
    <p:extLst>
      <p:ext uri="{BB962C8B-B14F-4D97-AF65-F5344CB8AC3E}">
        <p14:creationId xmlns:p14="http://schemas.microsoft.com/office/powerpoint/2010/main" val="339935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  Development &amp; Deprivation</a:t>
            </a:r>
            <a:endParaRPr lang="en-US" err="1"/>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13</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8" name="Picture 11" descr="Chart, box and whisker chart&#10;&#10;Description automatically generated">
            <a:extLst>
              <a:ext uri="{FF2B5EF4-FFF2-40B4-BE49-F238E27FC236}">
                <a16:creationId xmlns:a16="http://schemas.microsoft.com/office/drawing/2014/main" id="{4B91802D-D511-6826-5CE8-433FF4954D06}"/>
              </a:ext>
            </a:extLst>
          </p:cNvPr>
          <p:cNvPicPr>
            <a:picLocks noGrp="1" noChangeAspect="1"/>
          </p:cNvPicPr>
          <p:nvPr>
            <p:ph sz="quarter" idx="4"/>
          </p:nvPr>
        </p:nvPicPr>
        <p:blipFill>
          <a:blip r:embed="rId3"/>
          <a:stretch>
            <a:fillRect/>
          </a:stretch>
        </p:blipFill>
        <p:spPr>
          <a:xfrm>
            <a:off x="547662" y="2268620"/>
            <a:ext cx="4557238" cy="4388680"/>
          </a:xfrm>
        </p:spPr>
      </p:pic>
      <p:sp>
        <p:nvSpPr>
          <p:cNvPr id="13" name="Content Placeholder 13">
            <a:extLst>
              <a:ext uri="{FF2B5EF4-FFF2-40B4-BE49-F238E27FC236}">
                <a16:creationId xmlns:a16="http://schemas.microsoft.com/office/drawing/2014/main" id="{7845106B-DAAD-4573-9BC6-59412F6B1909}"/>
              </a:ext>
            </a:extLst>
          </p:cNvPr>
          <p:cNvSpPr txBox="1">
            <a:spLocks/>
          </p:cNvSpPr>
          <p:nvPr/>
        </p:nvSpPr>
        <p:spPr>
          <a:xfrm>
            <a:off x="6212023" y="2427370"/>
            <a:ext cx="5436391" cy="3515555"/>
          </a:xfrm>
          <a:prstGeom prst="rect">
            <a:avLst/>
          </a:prstGeom>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FFFFFF">
                    <a:alpha val="60000"/>
                  </a:srgbClr>
                </a:solidFill>
              </a:rPr>
              <a:t>Mean: </a:t>
            </a:r>
            <a:r>
              <a:rPr lang="en-US">
                <a:ea typeface="+mn-lt"/>
                <a:cs typeface="+mn-lt"/>
              </a:rPr>
              <a:t>7.034932</a:t>
            </a:r>
            <a:endParaRPr lang="en-US">
              <a:solidFill>
                <a:srgbClr val="FFFFFF">
                  <a:alpha val="60000"/>
                </a:srgbClr>
              </a:solidFill>
            </a:endParaRPr>
          </a:p>
          <a:p>
            <a:r>
              <a:rPr lang="en-US">
                <a:solidFill>
                  <a:srgbClr val="FFFFFF">
                    <a:alpha val="60000"/>
                  </a:srgbClr>
                </a:solidFill>
              </a:rPr>
              <a:t>Majority of cities are between 5.4 and 8.4 on the </a:t>
            </a:r>
            <a:r>
              <a:rPr lang="en-US">
                <a:ea typeface="+mn-lt"/>
                <a:cs typeface="+mn-lt"/>
              </a:rPr>
              <a:t>Overall Risk Index</a:t>
            </a:r>
          </a:p>
          <a:p>
            <a:r>
              <a:rPr lang="en-US">
                <a:solidFill>
                  <a:srgbClr val="FFFFFF">
                    <a:alpha val="60000"/>
                  </a:srgbClr>
                </a:solidFill>
              </a:rPr>
              <a:t>Max value is 9.6</a:t>
            </a:r>
          </a:p>
          <a:p>
            <a:r>
              <a:rPr lang="en-US">
                <a:solidFill>
                  <a:srgbClr val="FFFFFF">
                    <a:alpha val="60000"/>
                  </a:srgbClr>
                </a:solidFill>
              </a:rPr>
              <a:t>Min value is 0.6</a:t>
            </a:r>
          </a:p>
        </p:txBody>
      </p:sp>
    </p:spTree>
    <p:extLst>
      <p:ext uri="{BB962C8B-B14F-4D97-AF65-F5344CB8AC3E}">
        <p14:creationId xmlns:p14="http://schemas.microsoft.com/office/powerpoint/2010/main" val="12098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  Development &amp; Deprivation</a:t>
            </a:r>
            <a:endParaRPr lang="en-US" err="1"/>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525837" y="6785025"/>
            <a:ext cx="6379210" cy="153888"/>
          </a:xfrm>
        </p:spPr>
        <p:txBody>
          <a:bodyPr/>
          <a:lstStyle/>
          <a:p>
            <a:r>
              <a:rPr lang="en-US">
                <a:solidFill>
                  <a:srgbClr val="A6A6A6">
                    <a:alpha val="80000"/>
                  </a:srgbClr>
                </a:solidFill>
              </a:rPr>
              <a:t>Sleepless night bottom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14</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Picture 11" descr="Chart, bar chart&#10;&#10;Description automatically generated">
            <a:extLst>
              <a:ext uri="{FF2B5EF4-FFF2-40B4-BE49-F238E27FC236}">
                <a16:creationId xmlns:a16="http://schemas.microsoft.com/office/drawing/2014/main" id="{F04899BD-8166-984C-38BC-471F6566902B}"/>
              </a:ext>
            </a:extLst>
          </p:cNvPr>
          <p:cNvPicPr>
            <a:picLocks noGrp="1" noChangeAspect="1"/>
          </p:cNvPicPr>
          <p:nvPr>
            <p:ph sz="quarter" idx="4"/>
          </p:nvPr>
        </p:nvPicPr>
        <p:blipFill>
          <a:blip r:embed="rId3"/>
          <a:stretch>
            <a:fillRect/>
          </a:stretch>
        </p:blipFill>
        <p:spPr>
          <a:xfrm>
            <a:off x="548361" y="2268620"/>
            <a:ext cx="4492339" cy="4388680"/>
          </a:xfrm>
        </p:spPr>
      </p:pic>
      <p:sp>
        <p:nvSpPr>
          <p:cNvPr id="13" name="Content Placeholder 13">
            <a:extLst>
              <a:ext uri="{FF2B5EF4-FFF2-40B4-BE49-F238E27FC236}">
                <a16:creationId xmlns:a16="http://schemas.microsoft.com/office/drawing/2014/main" id="{209B1679-55B5-61A5-22AA-9D6D83301B58}"/>
              </a:ext>
            </a:extLst>
          </p:cNvPr>
          <p:cNvSpPr txBox="1">
            <a:spLocks/>
          </p:cNvSpPr>
          <p:nvPr/>
        </p:nvSpPr>
        <p:spPr>
          <a:xfrm>
            <a:off x="6212023" y="2427370"/>
            <a:ext cx="5436391" cy="3515555"/>
          </a:xfrm>
          <a:prstGeom prst="rect">
            <a:avLst/>
          </a:prstGeom>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FFFFFF">
                    <a:alpha val="60000"/>
                  </a:srgbClr>
                </a:solidFill>
              </a:rPr>
              <a:t>Mean: </a:t>
            </a:r>
            <a:r>
              <a:rPr lang="en-US">
                <a:ea typeface="+mn-lt"/>
                <a:cs typeface="+mn-lt"/>
              </a:rPr>
              <a:t>N/A</a:t>
            </a:r>
            <a:endParaRPr lang="en-US">
              <a:solidFill>
                <a:srgbClr val="FFFFFF">
                  <a:alpha val="60000"/>
                </a:srgbClr>
              </a:solidFill>
            </a:endParaRPr>
          </a:p>
          <a:p>
            <a:r>
              <a:rPr lang="en-US">
                <a:solidFill>
                  <a:srgbClr val="FFFFFF">
                    <a:alpha val="60000"/>
                  </a:srgbClr>
                </a:solidFill>
              </a:rPr>
              <a:t>Data</a:t>
            </a:r>
            <a:r>
              <a:rPr lang="en-US">
                <a:ea typeface="+mn-lt"/>
                <a:cs typeface="+mn-lt"/>
              </a:rPr>
              <a:t> is saved as an object instead of float due to an 'x' being present in this column</a:t>
            </a:r>
            <a:endParaRPr lang="en-US">
              <a:solidFill>
                <a:srgbClr val="FFFFFF">
                  <a:alpha val="60000"/>
                </a:srgbClr>
              </a:solidFill>
              <a:ea typeface="+mn-lt"/>
              <a:cs typeface="+mn-lt"/>
            </a:endParaRPr>
          </a:p>
          <a:p>
            <a:pPr marL="0" indent="0">
              <a:buNone/>
            </a:pPr>
            <a:endParaRPr lang="en-US">
              <a:solidFill>
                <a:srgbClr val="FFFFFF">
                  <a:alpha val="60000"/>
                </a:srgbClr>
              </a:solidFill>
            </a:endParaRPr>
          </a:p>
          <a:p>
            <a:pPr marL="0" indent="0">
              <a:buNone/>
            </a:pPr>
            <a:endParaRPr lang="en-US">
              <a:solidFill>
                <a:srgbClr val="FFFFFF">
                  <a:alpha val="60000"/>
                </a:srgbClr>
              </a:solidFill>
            </a:endParaRPr>
          </a:p>
        </p:txBody>
      </p:sp>
    </p:spTree>
    <p:extLst>
      <p:ext uri="{BB962C8B-B14F-4D97-AF65-F5344CB8AC3E}">
        <p14:creationId xmlns:p14="http://schemas.microsoft.com/office/powerpoint/2010/main" val="2201999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AD8BA9F1-9214-2B56-3A9E-FAB0C76D6A37}"/>
              </a:ext>
            </a:extLst>
          </p:cNvPr>
          <p:cNvSpPr>
            <a:spLocks noGrp="1"/>
          </p:cNvSpPr>
          <p:nvPr>
            <p:ph type="pic" sz="quarter" idx="13"/>
          </p:nvPr>
        </p:nvSpPr>
        <p:spPr>
          <a:xfrm>
            <a:off x="0" y="-51759"/>
            <a:ext cx="12192000" cy="6858000"/>
          </a:xfrm>
        </p:spPr>
      </p:sp>
      <p:sp>
        <p:nvSpPr>
          <p:cNvPr id="3" name="Subtitle 2">
            <a:extLst>
              <a:ext uri="{FF2B5EF4-FFF2-40B4-BE49-F238E27FC236}">
                <a16:creationId xmlns:a16="http://schemas.microsoft.com/office/drawing/2014/main" id="{1DED4E86-806E-EC5F-5055-223CCA2BADF8}"/>
              </a:ext>
            </a:extLst>
          </p:cNvPr>
          <p:cNvSpPr>
            <a:spLocks noGrp="1"/>
          </p:cNvSpPr>
          <p:nvPr>
            <p:ph type="subTitle" idx="1"/>
          </p:nvPr>
        </p:nvSpPr>
        <p:spPr/>
        <p:txBody>
          <a:bodyPr/>
          <a:lstStyle/>
          <a:p>
            <a:endParaRPr lang="en-US"/>
          </a:p>
        </p:txBody>
      </p:sp>
      <p:sp>
        <p:nvSpPr>
          <p:cNvPr id="4" name="Title 3">
            <a:extLst>
              <a:ext uri="{FF2B5EF4-FFF2-40B4-BE49-F238E27FC236}">
                <a16:creationId xmlns:a16="http://schemas.microsoft.com/office/drawing/2014/main" id="{DEF4F76C-E18B-E824-DA60-0C8E9F0C049D}"/>
              </a:ext>
            </a:extLst>
          </p:cNvPr>
          <p:cNvSpPr>
            <a:spLocks noGrp="1"/>
          </p:cNvSpPr>
          <p:nvPr>
            <p:ph type="ctrTitle"/>
          </p:nvPr>
        </p:nvSpPr>
        <p:spPr/>
        <p:txBody>
          <a:bodyPr/>
          <a:lstStyle/>
          <a:p>
            <a:r>
              <a:rPr lang="en-US" dirty="0"/>
              <a:t>Data Cleaning</a:t>
            </a:r>
          </a:p>
        </p:txBody>
      </p:sp>
    </p:spTree>
    <p:extLst>
      <p:ext uri="{BB962C8B-B14F-4D97-AF65-F5344CB8AC3E}">
        <p14:creationId xmlns:p14="http://schemas.microsoft.com/office/powerpoint/2010/main" val="34421610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7F7F653B-90B5-4F47-A33F-93DCB2EF68C2}"/>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16</a:t>
            </a:fld>
            <a:endParaRPr lang="en-US"/>
          </a:p>
        </p:txBody>
      </p:sp>
      <p:pic>
        <p:nvPicPr>
          <p:cNvPr id="6" name="Picture 5">
            <a:extLst>
              <a:ext uri="{FF2B5EF4-FFF2-40B4-BE49-F238E27FC236}">
                <a16:creationId xmlns:a16="http://schemas.microsoft.com/office/drawing/2014/main" id="{ECA1909E-DCAA-A75A-118C-464C486470A9}"/>
              </a:ext>
            </a:extLst>
          </p:cNvPr>
          <p:cNvPicPr>
            <a:picLocks noChangeAspect="1"/>
          </p:cNvPicPr>
          <p:nvPr/>
        </p:nvPicPr>
        <p:blipFill>
          <a:blip r:embed="rId4"/>
          <a:stretch>
            <a:fillRect/>
          </a:stretch>
        </p:blipFill>
        <p:spPr>
          <a:xfrm>
            <a:off x="1254437" y="474307"/>
            <a:ext cx="9577145" cy="5472168"/>
          </a:xfrm>
          <a:prstGeom prst="rect">
            <a:avLst/>
          </a:prstGeom>
        </p:spPr>
      </p:pic>
    </p:spTree>
    <p:extLst>
      <p:ext uri="{BB962C8B-B14F-4D97-AF65-F5344CB8AC3E}">
        <p14:creationId xmlns:p14="http://schemas.microsoft.com/office/powerpoint/2010/main" val="560021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B53972-5B1B-DC6D-F6C9-51738F7B61F0}"/>
              </a:ext>
            </a:extLst>
          </p:cNvPr>
          <p:cNvSpPr>
            <a:spLocks noGrp="1"/>
          </p:cNvSpPr>
          <p:nvPr>
            <p:ph type="dt" sz="half" idx="10"/>
          </p:nvPr>
        </p:nvSpPr>
        <p:spPr/>
        <p:txBody>
          <a:bodyPr/>
          <a:lstStyle/>
          <a:p>
            <a:r>
              <a:rPr lang="en-US"/>
              <a:t>Tuesday, February 2, 20XX</a:t>
            </a:r>
          </a:p>
        </p:txBody>
      </p:sp>
      <p:sp>
        <p:nvSpPr>
          <p:cNvPr id="4" name="Slide Number Placeholder 3">
            <a:extLst>
              <a:ext uri="{FF2B5EF4-FFF2-40B4-BE49-F238E27FC236}">
                <a16:creationId xmlns:a16="http://schemas.microsoft.com/office/drawing/2014/main" id="{82AB1ABF-3935-C766-255B-A9876CFD352A}"/>
              </a:ext>
            </a:extLst>
          </p:cNvPr>
          <p:cNvSpPr>
            <a:spLocks noGrp="1"/>
          </p:cNvSpPr>
          <p:nvPr>
            <p:ph type="sldNum" sz="quarter" idx="12"/>
          </p:nvPr>
        </p:nvSpPr>
        <p:spPr/>
        <p:txBody>
          <a:bodyPr/>
          <a:lstStyle/>
          <a:p>
            <a:fld id="{DBA1B0FB-D917-4C8C-928F-313BD683BF39}" type="slidenum">
              <a:rPr lang="en-US" smtClean="0"/>
              <a:t>17</a:t>
            </a:fld>
            <a:endParaRPr lang="en-US"/>
          </a:p>
        </p:txBody>
      </p:sp>
      <p:sp>
        <p:nvSpPr>
          <p:cNvPr id="5" name="TextBox 4">
            <a:extLst>
              <a:ext uri="{FF2B5EF4-FFF2-40B4-BE49-F238E27FC236}">
                <a16:creationId xmlns:a16="http://schemas.microsoft.com/office/drawing/2014/main" id="{3481A3C0-5B87-1ECB-0B7C-25DC0A9F6DED}"/>
              </a:ext>
            </a:extLst>
          </p:cNvPr>
          <p:cNvSpPr txBox="1"/>
          <p:nvPr/>
        </p:nvSpPr>
        <p:spPr>
          <a:xfrm>
            <a:off x="471577" y="1837427"/>
            <a:ext cx="6961517"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400"/>
              <a:t>Handling</a:t>
            </a:r>
            <a:r>
              <a:rPr lang="en-US"/>
              <a:t>  </a:t>
            </a:r>
            <a:r>
              <a:rPr lang="en-US" sz="6400"/>
              <a:t>Categorical</a:t>
            </a:r>
            <a:r>
              <a:rPr lang="en-US" dirty="0"/>
              <a:t> </a:t>
            </a:r>
            <a:r>
              <a:rPr lang="en-US" sz="6400" dirty="0"/>
              <a:t>Data</a:t>
            </a:r>
            <a:endParaRPr lang="en-US" sz="6400"/>
          </a:p>
        </p:txBody>
      </p:sp>
    </p:spTree>
    <p:extLst>
      <p:ext uri="{BB962C8B-B14F-4D97-AF65-F5344CB8AC3E}">
        <p14:creationId xmlns:p14="http://schemas.microsoft.com/office/powerpoint/2010/main" val="37815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B32E2B-6642-3EE1-E7C2-D905EE527FA4}"/>
              </a:ext>
            </a:extLst>
          </p:cNvPr>
          <p:cNvSpPr>
            <a:spLocks noGrp="1"/>
          </p:cNvSpPr>
          <p:nvPr>
            <p:ph type="dt" sz="half" idx="10"/>
          </p:nvPr>
        </p:nvSpPr>
        <p:spPr/>
        <p:txBody>
          <a:bodyPr/>
          <a:lstStyle/>
          <a:p>
            <a:r>
              <a:rPr lang="en-US"/>
              <a:t>Tuesday, February 2, 20XX</a:t>
            </a:r>
          </a:p>
        </p:txBody>
      </p:sp>
      <p:sp>
        <p:nvSpPr>
          <p:cNvPr id="4" name="Slide Number Placeholder 3">
            <a:extLst>
              <a:ext uri="{FF2B5EF4-FFF2-40B4-BE49-F238E27FC236}">
                <a16:creationId xmlns:a16="http://schemas.microsoft.com/office/drawing/2014/main" id="{ED7AF531-1B05-6449-867C-67740A89E371}"/>
              </a:ext>
            </a:extLst>
          </p:cNvPr>
          <p:cNvSpPr>
            <a:spLocks noGrp="1"/>
          </p:cNvSpPr>
          <p:nvPr>
            <p:ph type="sldNum" sz="quarter" idx="12"/>
          </p:nvPr>
        </p:nvSpPr>
        <p:spPr/>
        <p:txBody>
          <a:bodyPr/>
          <a:lstStyle/>
          <a:p>
            <a:fld id="{DBA1B0FB-D917-4C8C-928F-313BD683BF39}" type="slidenum">
              <a:rPr lang="en-US" smtClean="0"/>
              <a:t>18</a:t>
            </a:fld>
            <a:endParaRPr lang="en-US"/>
          </a:p>
        </p:txBody>
      </p:sp>
      <p:pic>
        <p:nvPicPr>
          <p:cNvPr id="6" name="Picture 5">
            <a:extLst>
              <a:ext uri="{FF2B5EF4-FFF2-40B4-BE49-F238E27FC236}">
                <a16:creationId xmlns:a16="http://schemas.microsoft.com/office/drawing/2014/main" id="{EB7025E0-4BC9-250A-5844-AAA90B7C8CA8}"/>
              </a:ext>
            </a:extLst>
          </p:cNvPr>
          <p:cNvPicPr>
            <a:picLocks noChangeAspect="1"/>
          </p:cNvPicPr>
          <p:nvPr/>
        </p:nvPicPr>
        <p:blipFill>
          <a:blip r:embed="rId2"/>
          <a:stretch>
            <a:fillRect/>
          </a:stretch>
        </p:blipFill>
        <p:spPr>
          <a:xfrm>
            <a:off x="423047" y="196900"/>
            <a:ext cx="5872205" cy="6115095"/>
          </a:xfrm>
          <a:prstGeom prst="rect">
            <a:avLst/>
          </a:prstGeom>
        </p:spPr>
      </p:pic>
      <p:pic>
        <p:nvPicPr>
          <p:cNvPr id="8" name="Picture 7">
            <a:extLst>
              <a:ext uri="{FF2B5EF4-FFF2-40B4-BE49-F238E27FC236}">
                <a16:creationId xmlns:a16="http://schemas.microsoft.com/office/drawing/2014/main" id="{9034A269-48E3-D061-E914-2302BE18429A}"/>
              </a:ext>
            </a:extLst>
          </p:cNvPr>
          <p:cNvPicPr>
            <a:picLocks noChangeAspect="1"/>
          </p:cNvPicPr>
          <p:nvPr/>
        </p:nvPicPr>
        <p:blipFill>
          <a:blip r:embed="rId3"/>
          <a:stretch>
            <a:fillRect/>
          </a:stretch>
        </p:blipFill>
        <p:spPr>
          <a:xfrm>
            <a:off x="6472577" y="196900"/>
            <a:ext cx="5457865" cy="2552719"/>
          </a:xfrm>
          <a:prstGeom prst="rect">
            <a:avLst/>
          </a:prstGeom>
        </p:spPr>
      </p:pic>
    </p:spTree>
    <p:extLst>
      <p:ext uri="{BB962C8B-B14F-4D97-AF65-F5344CB8AC3E}">
        <p14:creationId xmlns:p14="http://schemas.microsoft.com/office/powerpoint/2010/main" val="31281455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6DB85A-5DC0-4B1F-5533-135C75FB685B}"/>
              </a:ext>
            </a:extLst>
          </p:cNvPr>
          <p:cNvSpPr>
            <a:spLocks noGrp="1"/>
          </p:cNvSpPr>
          <p:nvPr>
            <p:ph type="dt" sz="half" idx="10"/>
          </p:nvPr>
        </p:nvSpPr>
        <p:spPr/>
        <p:txBody>
          <a:bodyPr/>
          <a:lstStyle/>
          <a:p>
            <a:r>
              <a:rPr lang="en-US"/>
              <a:t>Tuesday, February 2, 20XX</a:t>
            </a:r>
          </a:p>
        </p:txBody>
      </p:sp>
      <p:sp>
        <p:nvSpPr>
          <p:cNvPr id="4" name="Slide Number Placeholder 3">
            <a:extLst>
              <a:ext uri="{FF2B5EF4-FFF2-40B4-BE49-F238E27FC236}">
                <a16:creationId xmlns:a16="http://schemas.microsoft.com/office/drawing/2014/main" id="{A7596EE5-AE9B-113C-7912-996A32928FC1}"/>
              </a:ext>
            </a:extLst>
          </p:cNvPr>
          <p:cNvSpPr>
            <a:spLocks noGrp="1"/>
          </p:cNvSpPr>
          <p:nvPr>
            <p:ph type="sldNum" sz="quarter" idx="12"/>
          </p:nvPr>
        </p:nvSpPr>
        <p:spPr/>
        <p:txBody>
          <a:bodyPr/>
          <a:lstStyle/>
          <a:p>
            <a:fld id="{DBA1B0FB-D917-4C8C-928F-313BD683BF39}" type="slidenum">
              <a:rPr lang="en-US" smtClean="0"/>
              <a:t>19</a:t>
            </a:fld>
            <a:endParaRPr lang="en-US"/>
          </a:p>
        </p:txBody>
      </p:sp>
      <p:pic>
        <p:nvPicPr>
          <p:cNvPr id="6" name="Picture 5">
            <a:extLst>
              <a:ext uri="{FF2B5EF4-FFF2-40B4-BE49-F238E27FC236}">
                <a16:creationId xmlns:a16="http://schemas.microsoft.com/office/drawing/2014/main" id="{6A1A75CF-CCFC-0C4A-2F6E-AEF426E895D9}"/>
              </a:ext>
            </a:extLst>
          </p:cNvPr>
          <p:cNvPicPr>
            <a:picLocks noChangeAspect="1"/>
          </p:cNvPicPr>
          <p:nvPr/>
        </p:nvPicPr>
        <p:blipFill>
          <a:blip r:embed="rId2"/>
          <a:stretch>
            <a:fillRect/>
          </a:stretch>
        </p:blipFill>
        <p:spPr>
          <a:xfrm>
            <a:off x="155563" y="264518"/>
            <a:ext cx="3419500" cy="5529303"/>
          </a:xfrm>
          <a:prstGeom prst="rect">
            <a:avLst/>
          </a:prstGeom>
        </p:spPr>
      </p:pic>
      <p:pic>
        <p:nvPicPr>
          <p:cNvPr id="8" name="Picture 7">
            <a:extLst>
              <a:ext uri="{FF2B5EF4-FFF2-40B4-BE49-F238E27FC236}">
                <a16:creationId xmlns:a16="http://schemas.microsoft.com/office/drawing/2014/main" id="{EFD28B8E-4B12-8092-FBD6-6E47F83CCAA3}"/>
              </a:ext>
            </a:extLst>
          </p:cNvPr>
          <p:cNvPicPr>
            <a:picLocks noChangeAspect="1"/>
          </p:cNvPicPr>
          <p:nvPr/>
        </p:nvPicPr>
        <p:blipFill>
          <a:blip r:embed="rId3"/>
          <a:stretch>
            <a:fillRect/>
          </a:stretch>
        </p:blipFill>
        <p:spPr>
          <a:xfrm>
            <a:off x="4738985" y="202604"/>
            <a:ext cx="2581294" cy="5653129"/>
          </a:xfrm>
          <a:prstGeom prst="rect">
            <a:avLst/>
          </a:prstGeom>
        </p:spPr>
      </p:pic>
      <p:pic>
        <p:nvPicPr>
          <p:cNvPr id="10" name="Picture 9">
            <a:extLst>
              <a:ext uri="{FF2B5EF4-FFF2-40B4-BE49-F238E27FC236}">
                <a16:creationId xmlns:a16="http://schemas.microsoft.com/office/drawing/2014/main" id="{B310D685-17D6-3618-108C-CC77678A0F4C}"/>
              </a:ext>
            </a:extLst>
          </p:cNvPr>
          <p:cNvPicPr>
            <a:picLocks noChangeAspect="1"/>
          </p:cNvPicPr>
          <p:nvPr/>
        </p:nvPicPr>
        <p:blipFill>
          <a:blip r:embed="rId4"/>
          <a:stretch>
            <a:fillRect/>
          </a:stretch>
        </p:blipFill>
        <p:spPr>
          <a:xfrm>
            <a:off x="8105822" y="196900"/>
            <a:ext cx="2600344" cy="5800767"/>
          </a:xfrm>
          <a:prstGeom prst="rect">
            <a:avLst/>
          </a:prstGeom>
        </p:spPr>
      </p:pic>
    </p:spTree>
    <p:extLst>
      <p:ext uri="{BB962C8B-B14F-4D97-AF65-F5344CB8AC3E}">
        <p14:creationId xmlns:p14="http://schemas.microsoft.com/office/powerpoint/2010/main" val="1254045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10913-1FE7-FE59-51E1-F684285ED25A}"/>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9262AE4A-3D03-6B53-0007-4E2C16F2D318}"/>
              </a:ext>
            </a:extLst>
          </p:cNvPr>
          <p:cNvSpPr>
            <a:spLocks noGrp="1"/>
          </p:cNvSpPr>
          <p:nvPr>
            <p:ph idx="1"/>
          </p:nvPr>
        </p:nvSpPr>
        <p:spPr/>
        <p:txBody>
          <a:bodyPr/>
          <a:lstStyle/>
          <a:p>
            <a:r>
              <a:rPr lang="en-US" sz="1400">
                <a:ea typeface="+mn-lt"/>
                <a:cs typeface="+mn-lt"/>
              </a:rPr>
              <a:t>INFORM is a public forum based in the European Union (EU) that shares analysis regarding various crisis and disasters for humanitarian relief. It’s main product, INFORM RISK, is a generalization of specific areas and their risk of a crisis based on a spectrum of factors pertaining to structural conditions. It is used to help in risk reduction as well as crisis prevention and preparedness. This dataset focuses on the cities in eastern African countries. </a:t>
            </a:r>
            <a:endParaRPr lang="en-US" sz="1400"/>
          </a:p>
        </p:txBody>
      </p:sp>
      <p:pic>
        <p:nvPicPr>
          <p:cNvPr id="10" name="Picture 10">
            <a:extLst>
              <a:ext uri="{FF2B5EF4-FFF2-40B4-BE49-F238E27FC236}">
                <a16:creationId xmlns:a16="http://schemas.microsoft.com/office/drawing/2014/main" id="{5E3997E0-DB83-3C34-CC78-53CA14FCA366}"/>
              </a:ext>
            </a:extLst>
          </p:cNvPr>
          <p:cNvPicPr>
            <a:picLocks noGrp="1" noChangeAspect="1"/>
          </p:cNvPicPr>
          <p:nvPr>
            <p:ph type="pic" sz="quarter" idx="13"/>
          </p:nvPr>
        </p:nvPicPr>
        <p:blipFill rotWithShape="1">
          <a:blip r:embed="rId2"/>
          <a:srcRect l="17131" b="-1617"/>
          <a:stretch/>
        </p:blipFill>
        <p:spPr>
          <a:xfrm>
            <a:off x="5915172" y="1438795"/>
            <a:ext cx="5529349" cy="3504330"/>
          </a:xfrm>
        </p:spPr>
      </p:pic>
      <p:sp>
        <p:nvSpPr>
          <p:cNvPr id="7" name="Date Placeholder 6">
            <a:extLst>
              <a:ext uri="{FF2B5EF4-FFF2-40B4-BE49-F238E27FC236}">
                <a16:creationId xmlns:a16="http://schemas.microsoft.com/office/drawing/2014/main" id="{A0A11D6A-5E57-3729-6D7A-73AE513C2FA8}"/>
              </a:ext>
            </a:extLst>
          </p:cNvPr>
          <p:cNvSpPr>
            <a:spLocks noGrp="1"/>
          </p:cNvSpPr>
          <p:nvPr>
            <p:ph type="dt" sz="half" idx="10"/>
          </p:nvPr>
        </p:nvSpPr>
        <p:spPr/>
        <p:txBody>
          <a:bodyPr/>
          <a:lstStyle/>
          <a:p>
            <a:r>
              <a:rPr lang="en-US"/>
              <a:t>Tuesday, February 2, 20XX</a:t>
            </a:r>
          </a:p>
        </p:txBody>
      </p:sp>
      <p:sp>
        <p:nvSpPr>
          <p:cNvPr id="9" name="Slide Number Placeholder 8">
            <a:extLst>
              <a:ext uri="{FF2B5EF4-FFF2-40B4-BE49-F238E27FC236}">
                <a16:creationId xmlns:a16="http://schemas.microsoft.com/office/drawing/2014/main" id="{18B06623-3305-58E9-7364-88FEA060A61C}"/>
              </a:ext>
            </a:extLst>
          </p:cNvPr>
          <p:cNvSpPr>
            <a:spLocks noGrp="1"/>
          </p:cNvSpPr>
          <p:nvPr>
            <p:ph type="sldNum" sz="quarter" idx="12"/>
          </p:nvPr>
        </p:nvSpPr>
        <p:spPr/>
        <p:txBody>
          <a:bodyPr/>
          <a:lstStyle/>
          <a:p>
            <a:fld id="{DBA1B0FB-D917-4C8C-928F-313BD683BF39}" type="slidenum">
              <a:rPr lang="en-US" smtClean="0"/>
              <a:t>2</a:t>
            </a:fld>
            <a:endParaRPr lang="en-US"/>
          </a:p>
        </p:txBody>
      </p:sp>
      <p:sp>
        <p:nvSpPr>
          <p:cNvPr id="11" name="TextBox 10">
            <a:extLst>
              <a:ext uri="{FF2B5EF4-FFF2-40B4-BE49-F238E27FC236}">
                <a16:creationId xmlns:a16="http://schemas.microsoft.com/office/drawing/2014/main" id="{A490E711-D2BC-0A49-FE1E-C5A869F87DCC}"/>
              </a:ext>
            </a:extLst>
          </p:cNvPr>
          <p:cNvSpPr txBox="1"/>
          <p:nvPr/>
        </p:nvSpPr>
        <p:spPr>
          <a:xfrm>
            <a:off x="6220522" y="5430644"/>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Source: </a:t>
            </a:r>
            <a:r>
              <a:rPr lang="en-US">
                <a:ea typeface="+mn-lt"/>
                <a:cs typeface="+mn-lt"/>
                <a:hlinkClick r:id="rId3"/>
              </a:rPr>
              <a:t>https://drmkc.jrc.ec.europa.eu/inform-index</a:t>
            </a:r>
            <a:endParaRPr lang="en-US"/>
          </a:p>
        </p:txBody>
      </p:sp>
    </p:spTree>
    <p:extLst>
      <p:ext uri="{BB962C8B-B14F-4D97-AF65-F5344CB8AC3E}">
        <p14:creationId xmlns:p14="http://schemas.microsoft.com/office/powerpoint/2010/main" val="2079170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EFBC0B-43F2-6DF2-2715-2638FEB56E8D}"/>
              </a:ext>
            </a:extLst>
          </p:cNvPr>
          <p:cNvSpPr>
            <a:spLocks noGrp="1"/>
          </p:cNvSpPr>
          <p:nvPr>
            <p:ph type="dt" sz="half" idx="10"/>
          </p:nvPr>
        </p:nvSpPr>
        <p:spPr/>
        <p:txBody>
          <a:bodyPr/>
          <a:lstStyle/>
          <a:p>
            <a:r>
              <a:rPr lang="en-US"/>
              <a:t>Tuesday, February 2, 20XX</a:t>
            </a:r>
          </a:p>
        </p:txBody>
      </p:sp>
      <p:sp>
        <p:nvSpPr>
          <p:cNvPr id="4" name="Slide Number Placeholder 3">
            <a:extLst>
              <a:ext uri="{FF2B5EF4-FFF2-40B4-BE49-F238E27FC236}">
                <a16:creationId xmlns:a16="http://schemas.microsoft.com/office/drawing/2014/main" id="{7C70E07E-6BB9-6CDD-8511-E110A36059F7}"/>
              </a:ext>
            </a:extLst>
          </p:cNvPr>
          <p:cNvSpPr>
            <a:spLocks noGrp="1"/>
          </p:cNvSpPr>
          <p:nvPr>
            <p:ph type="sldNum" sz="quarter" idx="12"/>
          </p:nvPr>
        </p:nvSpPr>
        <p:spPr/>
        <p:txBody>
          <a:bodyPr/>
          <a:lstStyle/>
          <a:p>
            <a:fld id="{DBA1B0FB-D917-4C8C-928F-313BD683BF39}" type="slidenum">
              <a:rPr lang="en-US" smtClean="0"/>
              <a:t>20</a:t>
            </a:fld>
            <a:endParaRPr lang="en-US"/>
          </a:p>
        </p:txBody>
      </p:sp>
      <p:pic>
        <p:nvPicPr>
          <p:cNvPr id="6" name="Picture 5">
            <a:extLst>
              <a:ext uri="{FF2B5EF4-FFF2-40B4-BE49-F238E27FC236}">
                <a16:creationId xmlns:a16="http://schemas.microsoft.com/office/drawing/2014/main" id="{666E1E6F-06B9-4337-C619-A51C63ED193C}"/>
              </a:ext>
            </a:extLst>
          </p:cNvPr>
          <p:cNvPicPr>
            <a:picLocks noChangeAspect="1"/>
          </p:cNvPicPr>
          <p:nvPr/>
        </p:nvPicPr>
        <p:blipFill>
          <a:blip r:embed="rId2"/>
          <a:stretch>
            <a:fillRect/>
          </a:stretch>
        </p:blipFill>
        <p:spPr>
          <a:xfrm>
            <a:off x="1227068" y="1804057"/>
            <a:ext cx="9567932" cy="2276492"/>
          </a:xfrm>
          <a:prstGeom prst="rect">
            <a:avLst/>
          </a:prstGeom>
        </p:spPr>
      </p:pic>
    </p:spTree>
    <p:extLst>
      <p:ext uri="{BB962C8B-B14F-4D97-AF65-F5344CB8AC3E}">
        <p14:creationId xmlns:p14="http://schemas.microsoft.com/office/powerpoint/2010/main" val="35972538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A8B0E9-63A3-5E42-E4AC-806C5B9AE878}"/>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FC627349-758E-58A4-B003-9F4AD7AC3ADB}"/>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EF3FF0F8-D51F-7D88-4FC2-70A75D90558B}"/>
              </a:ext>
            </a:extLst>
          </p:cNvPr>
          <p:cNvSpPr>
            <a:spLocks noGrp="1"/>
          </p:cNvSpPr>
          <p:nvPr>
            <p:ph type="sldNum" sz="quarter" idx="12"/>
          </p:nvPr>
        </p:nvSpPr>
        <p:spPr/>
        <p:txBody>
          <a:bodyPr/>
          <a:lstStyle/>
          <a:p>
            <a:fld id="{DBA1B0FB-D917-4C8C-928F-313BD683BF39}" type="slidenum">
              <a:rPr lang="en-US" smtClean="0"/>
              <a:t>21</a:t>
            </a:fld>
            <a:endParaRPr lang="en-US"/>
          </a:p>
        </p:txBody>
      </p:sp>
      <p:pic>
        <p:nvPicPr>
          <p:cNvPr id="6" name="Picture 5">
            <a:extLst>
              <a:ext uri="{FF2B5EF4-FFF2-40B4-BE49-F238E27FC236}">
                <a16:creationId xmlns:a16="http://schemas.microsoft.com/office/drawing/2014/main" id="{E5CE2BFF-8F05-99F7-4ADA-6650429B7E0C}"/>
              </a:ext>
            </a:extLst>
          </p:cNvPr>
          <p:cNvPicPr>
            <a:picLocks noChangeAspect="1"/>
          </p:cNvPicPr>
          <p:nvPr/>
        </p:nvPicPr>
        <p:blipFill>
          <a:blip r:embed="rId2"/>
          <a:stretch>
            <a:fillRect/>
          </a:stretch>
        </p:blipFill>
        <p:spPr>
          <a:xfrm>
            <a:off x="2797944" y="42837"/>
            <a:ext cx="6596111" cy="6772325"/>
          </a:xfrm>
          <a:prstGeom prst="rect">
            <a:avLst/>
          </a:prstGeom>
        </p:spPr>
      </p:pic>
    </p:spTree>
    <p:extLst>
      <p:ext uri="{BB962C8B-B14F-4D97-AF65-F5344CB8AC3E}">
        <p14:creationId xmlns:p14="http://schemas.microsoft.com/office/powerpoint/2010/main" val="8744429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6C0775-FBA0-DD31-53A3-40CEB400E5B2}"/>
              </a:ext>
            </a:extLst>
          </p:cNvPr>
          <p:cNvSpPr>
            <a:spLocks noGrp="1"/>
          </p:cNvSpPr>
          <p:nvPr>
            <p:ph type="dt" sz="half" idx="10"/>
          </p:nvPr>
        </p:nvSpPr>
        <p:spPr/>
        <p:txBody>
          <a:bodyPr/>
          <a:lstStyle/>
          <a:p>
            <a:r>
              <a:rPr lang="en-US"/>
              <a:t>Tuesday, February 2, 20XX</a:t>
            </a:r>
          </a:p>
        </p:txBody>
      </p:sp>
      <p:sp>
        <p:nvSpPr>
          <p:cNvPr id="4" name="Slide Number Placeholder 3">
            <a:extLst>
              <a:ext uri="{FF2B5EF4-FFF2-40B4-BE49-F238E27FC236}">
                <a16:creationId xmlns:a16="http://schemas.microsoft.com/office/drawing/2014/main" id="{B3BA5DBE-2A1A-F8BF-7E6C-56B43F27A025}"/>
              </a:ext>
            </a:extLst>
          </p:cNvPr>
          <p:cNvSpPr>
            <a:spLocks noGrp="1"/>
          </p:cNvSpPr>
          <p:nvPr>
            <p:ph type="sldNum" sz="quarter" idx="12"/>
          </p:nvPr>
        </p:nvSpPr>
        <p:spPr/>
        <p:txBody>
          <a:bodyPr/>
          <a:lstStyle/>
          <a:p>
            <a:fld id="{DBA1B0FB-D917-4C8C-928F-313BD683BF39}" type="slidenum">
              <a:rPr lang="en-US" smtClean="0"/>
              <a:t>22</a:t>
            </a:fld>
            <a:endParaRPr lang="en-US"/>
          </a:p>
        </p:txBody>
      </p:sp>
      <p:pic>
        <p:nvPicPr>
          <p:cNvPr id="6" name="Picture 5">
            <a:extLst>
              <a:ext uri="{FF2B5EF4-FFF2-40B4-BE49-F238E27FC236}">
                <a16:creationId xmlns:a16="http://schemas.microsoft.com/office/drawing/2014/main" id="{215C0419-3FEB-6218-981A-9C1C8507A899}"/>
              </a:ext>
            </a:extLst>
          </p:cNvPr>
          <p:cNvPicPr>
            <a:picLocks noChangeAspect="1"/>
          </p:cNvPicPr>
          <p:nvPr/>
        </p:nvPicPr>
        <p:blipFill>
          <a:blip r:embed="rId2"/>
          <a:stretch>
            <a:fillRect/>
          </a:stretch>
        </p:blipFill>
        <p:spPr>
          <a:xfrm>
            <a:off x="1426334" y="1666862"/>
            <a:ext cx="9339331" cy="3524276"/>
          </a:xfrm>
          <a:prstGeom prst="rect">
            <a:avLst/>
          </a:prstGeom>
        </p:spPr>
      </p:pic>
    </p:spTree>
    <p:extLst>
      <p:ext uri="{BB962C8B-B14F-4D97-AF65-F5344CB8AC3E}">
        <p14:creationId xmlns:p14="http://schemas.microsoft.com/office/powerpoint/2010/main" val="3152744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257AEE-5A7A-7D79-1A76-96681FA5DE36}"/>
              </a:ext>
            </a:extLst>
          </p:cNvPr>
          <p:cNvSpPr>
            <a:spLocks noGrp="1"/>
          </p:cNvSpPr>
          <p:nvPr>
            <p:ph type="dt" sz="half" idx="10"/>
          </p:nvPr>
        </p:nvSpPr>
        <p:spPr/>
        <p:txBody>
          <a:bodyPr/>
          <a:lstStyle/>
          <a:p>
            <a:r>
              <a:rPr lang="en-US"/>
              <a:t>Tuesday, February 2, 20XX</a:t>
            </a:r>
          </a:p>
        </p:txBody>
      </p:sp>
      <p:sp>
        <p:nvSpPr>
          <p:cNvPr id="4" name="Slide Number Placeholder 3">
            <a:extLst>
              <a:ext uri="{FF2B5EF4-FFF2-40B4-BE49-F238E27FC236}">
                <a16:creationId xmlns:a16="http://schemas.microsoft.com/office/drawing/2014/main" id="{5662F36C-8277-B80D-0146-FAA661010F3F}"/>
              </a:ext>
            </a:extLst>
          </p:cNvPr>
          <p:cNvSpPr>
            <a:spLocks noGrp="1"/>
          </p:cNvSpPr>
          <p:nvPr>
            <p:ph type="sldNum" sz="quarter" idx="12"/>
          </p:nvPr>
        </p:nvSpPr>
        <p:spPr/>
        <p:txBody>
          <a:bodyPr/>
          <a:lstStyle/>
          <a:p>
            <a:fld id="{DBA1B0FB-D917-4C8C-928F-313BD683BF39}" type="slidenum">
              <a:rPr lang="en-US" smtClean="0"/>
              <a:t>23</a:t>
            </a:fld>
            <a:endParaRPr lang="en-US"/>
          </a:p>
        </p:txBody>
      </p:sp>
      <p:pic>
        <p:nvPicPr>
          <p:cNvPr id="6" name="Picture 5">
            <a:extLst>
              <a:ext uri="{FF2B5EF4-FFF2-40B4-BE49-F238E27FC236}">
                <a16:creationId xmlns:a16="http://schemas.microsoft.com/office/drawing/2014/main" id="{0A8B16E8-2AEF-F934-8EA3-4699066C6057}"/>
              </a:ext>
            </a:extLst>
          </p:cNvPr>
          <p:cNvPicPr>
            <a:picLocks noChangeAspect="1"/>
          </p:cNvPicPr>
          <p:nvPr/>
        </p:nvPicPr>
        <p:blipFill>
          <a:blip r:embed="rId2"/>
          <a:stretch>
            <a:fillRect/>
          </a:stretch>
        </p:blipFill>
        <p:spPr>
          <a:xfrm>
            <a:off x="990562" y="1433498"/>
            <a:ext cx="10210875" cy="3991004"/>
          </a:xfrm>
          <a:prstGeom prst="rect">
            <a:avLst/>
          </a:prstGeom>
        </p:spPr>
      </p:pic>
    </p:spTree>
    <p:extLst>
      <p:ext uri="{BB962C8B-B14F-4D97-AF65-F5344CB8AC3E}">
        <p14:creationId xmlns:p14="http://schemas.microsoft.com/office/powerpoint/2010/main" val="5768497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BB0F0F-EE9B-CFD2-CF38-E8477C18277D}"/>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EA9D30D8-20EB-AF6E-6E19-F0B220E83CD7}"/>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01D3815C-B17A-7C73-B4C9-501B93FD7DE7}"/>
              </a:ext>
            </a:extLst>
          </p:cNvPr>
          <p:cNvSpPr>
            <a:spLocks noGrp="1"/>
          </p:cNvSpPr>
          <p:nvPr>
            <p:ph type="sldNum" sz="quarter" idx="12"/>
          </p:nvPr>
        </p:nvSpPr>
        <p:spPr/>
        <p:txBody>
          <a:bodyPr/>
          <a:lstStyle/>
          <a:p>
            <a:fld id="{DBA1B0FB-D917-4C8C-928F-313BD683BF39}" type="slidenum">
              <a:rPr lang="en-US" smtClean="0"/>
              <a:t>24</a:t>
            </a:fld>
            <a:endParaRPr lang="en-US"/>
          </a:p>
        </p:txBody>
      </p:sp>
      <p:pic>
        <p:nvPicPr>
          <p:cNvPr id="6" name="Picture 5">
            <a:extLst>
              <a:ext uri="{FF2B5EF4-FFF2-40B4-BE49-F238E27FC236}">
                <a16:creationId xmlns:a16="http://schemas.microsoft.com/office/drawing/2014/main" id="{B5E98DF7-4F20-5D1F-6801-9F32AF9F6ECA}"/>
              </a:ext>
            </a:extLst>
          </p:cNvPr>
          <p:cNvPicPr>
            <a:picLocks noChangeAspect="1"/>
          </p:cNvPicPr>
          <p:nvPr/>
        </p:nvPicPr>
        <p:blipFill>
          <a:blip r:embed="rId2"/>
          <a:stretch>
            <a:fillRect/>
          </a:stretch>
        </p:blipFill>
        <p:spPr>
          <a:xfrm>
            <a:off x="3202760" y="9500"/>
            <a:ext cx="5786480" cy="6839000"/>
          </a:xfrm>
          <a:prstGeom prst="rect">
            <a:avLst/>
          </a:prstGeom>
        </p:spPr>
      </p:pic>
    </p:spTree>
    <p:extLst>
      <p:ext uri="{BB962C8B-B14F-4D97-AF65-F5344CB8AC3E}">
        <p14:creationId xmlns:p14="http://schemas.microsoft.com/office/powerpoint/2010/main" val="8152400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4F5D74-151F-DF99-08A0-6AADF79B02FA}"/>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EB03FFEA-5A8D-C832-8D5A-0BAB33241303}"/>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22929CC4-B442-128C-7387-6CED56B57690}"/>
              </a:ext>
            </a:extLst>
          </p:cNvPr>
          <p:cNvSpPr>
            <a:spLocks noGrp="1"/>
          </p:cNvSpPr>
          <p:nvPr>
            <p:ph type="sldNum" sz="quarter" idx="12"/>
          </p:nvPr>
        </p:nvSpPr>
        <p:spPr/>
        <p:txBody>
          <a:bodyPr/>
          <a:lstStyle/>
          <a:p>
            <a:fld id="{DBA1B0FB-D917-4C8C-928F-313BD683BF39}" type="slidenum">
              <a:rPr lang="en-US" smtClean="0"/>
              <a:t>25</a:t>
            </a:fld>
            <a:endParaRPr lang="en-US"/>
          </a:p>
        </p:txBody>
      </p:sp>
      <p:pic>
        <p:nvPicPr>
          <p:cNvPr id="6" name="Picture 5">
            <a:extLst>
              <a:ext uri="{FF2B5EF4-FFF2-40B4-BE49-F238E27FC236}">
                <a16:creationId xmlns:a16="http://schemas.microsoft.com/office/drawing/2014/main" id="{EF1DBB9E-2E41-EF94-64C1-69D0B284BED8}"/>
              </a:ext>
            </a:extLst>
          </p:cNvPr>
          <p:cNvPicPr>
            <a:picLocks noChangeAspect="1"/>
          </p:cNvPicPr>
          <p:nvPr/>
        </p:nvPicPr>
        <p:blipFill>
          <a:blip r:embed="rId2"/>
          <a:stretch>
            <a:fillRect/>
          </a:stretch>
        </p:blipFill>
        <p:spPr>
          <a:xfrm>
            <a:off x="4133835" y="1090595"/>
            <a:ext cx="3924329" cy="4676809"/>
          </a:xfrm>
          <a:prstGeom prst="rect">
            <a:avLst/>
          </a:prstGeom>
        </p:spPr>
      </p:pic>
    </p:spTree>
    <p:extLst>
      <p:ext uri="{BB962C8B-B14F-4D97-AF65-F5344CB8AC3E}">
        <p14:creationId xmlns:p14="http://schemas.microsoft.com/office/powerpoint/2010/main" val="1404292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BC9BD0-8DFF-CEF6-6541-FF52AFFADDFD}"/>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23992E82-A50E-5EF8-B1AE-D41C91EBCF1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A5F33165-7132-7461-A472-06C4DC5ACC9A}"/>
              </a:ext>
            </a:extLst>
          </p:cNvPr>
          <p:cNvSpPr>
            <a:spLocks noGrp="1"/>
          </p:cNvSpPr>
          <p:nvPr>
            <p:ph type="sldNum" sz="quarter" idx="12"/>
          </p:nvPr>
        </p:nvSpPr>
        <p:spPr/>
        <p:txBody>
          <a:bodyPr/>
          <a:lstStyle/>
          <a:p>
            <a:fld id="{DBA1B0FB-D917-4C8C-928F-313BD683BF39}" type="slidenum">
              <a:rPr lang="en-US" smtClean="0"/>
              <a:t>26</a:t>
            </a:fld>
            <a:endParaRPr lang="en-US"/>
          </a:p>
        </p:txBody>
      </p:sp>
      <p:pic>
        <p:nvPicPr>
          <p:cNvPr id="6" name="Picture 5">
            <a:extLst>
              <a:ext uri="{FF2B5EF4-FFF2-40B4-BE49-F238E27FC236}">
                <a16:creationId xmlns:a16="http://schemas.microsoft.com/office/drawing/2014/main" id="{EDE24B3D-C618-1398-6A95-FEBDFA8E1AE6}"/>
              </a:ext>
            </a:extLst>
          </p:cNvPr>
          <p:cNvPicPr>
            <a:picLocks noChangeAspect="1"/>
          </p:cNvPicPr>
          <p:nvPr/>
        </p:nvPicPr>
        <p:blipFill>
          <a:blip r:embed="rId2"/>
          <a:stretch>
            <a:fillRect/>
          </a:stretch>
        </p:blipFill>
        <p:spPr>
          <a:xfrm>
            <a:off x="1940688" y="564335"/>
            <a:ext cx="8310623" cy="5729329"/>
          </a:xfrm>
          <a:prstGeom prst="rect">
            <a:avLst/>
          </a:prstGeom>
        </p:spPr>
      </p:pic>
    </p:spTree>
    <p:extLst>
      <p:ext uri="{BB962C8B-B14F-4D97-AF65-F5344CB8AC3E}">
        <p14:creationId xmlns:p14="http://schemas.microsoft.com/office/powerpoint/2010/main" val="6648766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D00632-9F65-41D8-DAD9-F4B2C375217B}"/>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94DF807F-AF4C-65A2-C60E-7429C10B680A}"/>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3EF0F328-9A53-DD12-F2B3-6EE95A1A558D}"/>
              </a:ext>
            </a:extLst>
          </p:cNvPr>
          <p:cNvSpPr>
            <a:spLocks noGrp="1"/>
          </p:cNvSpPr>
          <p:nvPr>
            <p:ph type="sldNum" sz="quarter" idx="12"/>
          </p:nvPr>
        </p:nvSpPr>
        <p:spPr/>
        <p:txBody>
          <a:bodyPr/>
          <a:lstStyle/>
          <a:p>
            <a:fld id="{DBA1B0FB-D917-4C8C-928F-313BD683BF39}" type="slidenum">
              <a:rPr lang="en-US" smtClean="0"/>
              <a:t>27</a:t>
            </a:fld>
            <a:endParaRPr lang="en-US"/>
          </a:p>
        </p:txBody>
      </p:sp>
      <p:pic>
        <p:nvPicPr>
          <p:cNvPr id="6" name="Picture 5">
            <a:extLst>
              <a:ext uri="{FF2B5EF4-FFF2-40B4-BE49-F238E27FC236}">
                <a16:creationId xmlns:a16="http://schemas.microsoft.com/office/drawing/2014/main" id="{6155B28A-6DD2-F7A9-3DB4-992810B0FEE1}"/>
              </a:ext>
            </a:extLst>
          </p:cNvPr>
          <p:cNvPicPr>
            <a:picLocks noChangeAspect="1"/>
          </p:cNvPicPr>
          <p:nvPr/>
        </p:nvPicPr>
        <p:blipFill>
          <a:blip r:embed="rId2"/>
          <a:stretch>
            <a:fillRect/>
          </a:stretch>
        </p:blipFill>
        <p:spPr>
          <a:xfrm>
            <a:off x="1481104" y="295252"/>
            <a:ext cx="9229792" cy="6267496"/>
          </a:xfrm>
          <a:prstGeom prst="rect">
            <a:avLst/>
          </a:prstGeom>
        </p:spPr>
      </p:pic>
    </p:spTree>
    <p:extLst>
      <p:ext uri="{BB962C8B-B14F-4D97-AF65-F5344CB8AC3E}">
        <p14:creationId xmlns:p14="http://schemas.microsoft.com/office/powerpoint/2010/main" val="42901101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5DF879C-1A1A-E149-A13E-3DBD329C29FF}"/>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2266E72B-045D-8485-5DEB-3F5D9D744949}"/>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A85212C0-A29C-D03C-555A-9B47A3E45BDA}"/>
              </a:ext>
            </a:extLst>
          </p:cNvPr>
          <p:cNvSpPr>
            <a:spLocks noGrp="1"/>
          </p:cNvSpPr>
          <p:nvPr>
            <p:ph type="sldNum" sz="quarter" idx="12"/>
          </p:nvPr>
        </p:nvSpPr>
        <p:spPr/>
        <p:txBody>
          <a:bodyPr/>
          <a:lstStyle/>
          <a:p>
            <a:fld id="{DBA1B0FB-D917-4C8C-928F-313BD683BF39}" type="slidenum">
              <a:rPr lang="en-US" smtClean="0"/>
              <a:t>28</a:t>
            </a:fld>
            <a:endParaRPr lang="en-US"/>
          </a:p>
        </p:txBody>
      </p:sp>
      <p:pic>
        <p:nvPicPr>
          <p:cNvPr id="6" name="Picture 5">
            <a:extLst>
              <a:ext uri="{FF2B5EF4-FFF2-40B4-BE49-F238E27FC236}">
                <a16:creationId xmlns:a16="http://schemas.microsoft.com/office/drawing/2014/main" id="{7396E7DF-8B9B-0C72-1454-86D1324BB2CD}"/>
              </a:ext>
            </a:extLst>
          </p:cNvPr>
          <p:cNvPicPr>
            <a:picLocks noChangeAspect="1"/>
          </p:cNvPicPr>
          <p:nvPr/>
        </p:nvPicPr>
        <p:blipFill>
          <a:blip r:embed="rId2"/>
          <a:stretch>
            <a:fillRect/>
          </a:stretch>
        </p:blipFill>
        <p:spPr>
          <a:xfrm>
            <a:off x="0" y="523431"/>
            <a:ext cx="12192000" cy="5678402"/>
          </a:xfrm>
          <a:prstGeom prst="rect">
            <a:avLst/>
          </a:prstGeom>
        </p:spPr>
      </p:pic>
    </p:spTree>
    <p:extLst>
      <p:ext uri="{BB962C8B-B14F-4D97-AF65-F5344CB8AC3E}">
        <p14:creationId xmlns:p14="http://schemas.microsoft.com/office/powerpoint/2010/main" val="42699393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078715-5E1F-2A06-EAD2-102D72088979}"/>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EDE6D2FB-FDC2-D220-8E89-D6CAD00FC2B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65C3412C-EF51-CFC6-F223-9A531F43314C}"/>
              </a:ext>
            </a:extLst>
          </p:cNvPr>
          <p:cNvSpPr>
            <a:spLocks noGrp="1"/>
          </p:cNvSpPr>
          <p:nvPr>
            <p:ph type="sldNum" sz="quarter" idx="12"/>
          </p:nvPr>
        </p:nvSpPr>
        <p:spPr/>
        <p:txBody>
          <a:bodyPr/>
          <a:lstStyle/>
          <a:p>
            <a:fld id="{DBA1B0FB-D917-4C8C-928F-313BD683BF39}" type="slidenum">
              <a:rPr lang="en-US" smtClean="0"/>
              <a:t>29</a:t>
            </a:fld>
            <a:endParaRPr lang="en-US"/>
          </a:p>
        </p:txBody>
      </p:sp>
      <p:pic>
        <p:nvPicPr>
          <p:cNvPr id="6" name="Picture 5">
            <a:extLst>
              <a:ext uri="{FF2B5EF4-FFF2-40B4-BE49-F238E27FC236}">
                <a16:creationId xmlns:a16="http://schemas.microsoft.com/office/drawing/2014/main" id="{3893E70C-BC4E-3924-ADA4-AA958C88F799}"/>
              </a:ext>
            </a:extLst>
          </p:cNvPr>
          <p:cNvPicPr>
            <a:picLocks noChangeAspect="1"/>
          </p:cNvPicPr>
          <p:nvPr/>
        </p:nvPicPr>
        <p:blipFill>
          <a:blip r:embed="rId2"/>
          <a:stretch>
            <a:fillRect/>
          </a:stretch>
        </p:blipFill>
        <p:spPr>
          <a:xfrm>
            <a:off x="5640817" y="0"/>
            <a:ext cx="6551183" cy="6858000"/>
          </a:xfrm>
          <a:prstGeom prst="rect">
            <a:avLst/>
          </a:prstGeom>
        </p:spPr>
      </p:pic>
      <p:pic>
        <p:nvPicPr>
          <p:cNvPr id="8" name="Picture 7">
            <a:extLst>
              <a:ext uri="{FF2B5EF4-FFF2-40B4-BE49-F238E27FC236}">
                <a16:creationId xmlns:a16="http://schemas.microsoft.com/office/drawing/2014/main" id="{06E5F2D1-7C8F-3B01-95B0-B377DD711FD7}"/>
              </a:ext>
            </a:extLst>
          </p:cNvPr>
          <p:cNvPicPr>
            <a:picLocks noChangeAspect="1"/>
          </p:cNvPicPr>
          <p:nvPr/>
        </p:nvPicPr>
        <p:blipFill>
          <a:blip r:embed="rId3"/>
          <a:stretch>
            <a:fillRect/>
          </a:stretch>
        </p:blipFill>
        <p:spPr>
          <a:xfrm>
            <a:off x="597453" y="2482076"/>
            <a:ext cx="4372007" cy="1543061"/>
          </a:xfrm>
          <a:prstGeom prst="rect">
            <a:avLst/>
          </a:prstGeom>
        </p:spPr>
      </p:pic>
    </p:spTree>
    <p:extLst>
      <p:ext uri="{BB962C8B-B14F-4D97-AF65-F5344CB8AC3E}">
        <p14:creationId xmlns:p14="http://schemas.microsoft.com/office/powerpoint/2010/main" val="1953635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a:lstStyle/>
          <a:p>
            <a:r>
              <a:rPr lang="en-US" dirty="0"/>
              <a:t>Attributes</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8632048" cy="3415519"/>
          </a:xfrm>
        </p:spPr>
        <p:txBody>
          <a:bodyPr/>
          <a:lstStyle/>
          <a:p>
            <a:r>
              <a:rPr lang="en-US" dirty="0"/>
              <a:t>Country</a:t>
            </a:r>
            <a:r>
              <a:rPr lang="en-US"/>
              <a:t>                                    </a:t>
            </a:r>
            <a:r>
              <a:rPr lang="en-US" dirty="0"/>
              <a:t> Human</a:t>
            </a:r>
          </a:p>
          <a:p>
            <a:r>
              <a:rPr lang="en-US" dirty="0"/>
              <a:t>Physical exposure to </a:t>
            </a:r>
            <a:r>
              <a:rPr lang="en-US"/>
              <a:t>flood           </a:t>
            </a:r>
            <a:r>
              <a:rPr lang="en-US" dirty="0"/>
              <a:t>Hazard</a:t>
            </a:r>
          </a:p>
          <a:p>
            <a:r>
              <a:rPr lang="en-US" dirty="0"/>
              <a:t>Physical exposure to drought</a:t>
            </a:r>
            <a:r>
              <a:rPr lang="en-US"/>
              <a:t>     </a:t>
            </a:r>
            <a:r>
              <a:rPr lang="en-US" dirty="0"/>
              <a:t> Development &amp; Deprivation</a:t>
            </a:r>
            <a:r>
              <a:rPr lang="en-US"/>
              <a:t> </a:t>
            </a:r>
            <a:endParaRPr lang="en-US">
              <a:solidFill>
                <a:srgbClr val="FFFFFF">
                  <a:alpha val="60000"/>
                </a:srgbClr>
              </a:solidFill>
            </a:endParaRPr>
          </a:p>
          <a:p>
            <a:r>
              <a:rPr lang="en-US" dirty="0"/>
              <a:t>Natural</a:t>
            </a:r>
            <a:r>
              <a:rPr lang="en-US"/>
              <a:t>                                     </a:t>
            </a:r>
            <a:r>
              <a:rPr lang="en-US" dirty="0"/>
              <a:t> Inequality</a:t>
            </a:r>
            <a:endParaRPr lang="en-US">
              <a:solidFill>
                <a:srgbClr val="FFFFFF">
                  <a:alpha val="60000"/>
                </a:srgbClr>
              </a:solidFill>
            </a:endParaRPr>
          </a:p>
          <a:p>
            <a:r>
              <a:rPr lang="en-US" dirty="0"/>
              <a:t>Political Violence</a:t>
            </a:r>
            <a:endParaRPr lang="en-US">
              <a:solidFill>
                <a:srgbClr val="FFFFFF">
                  <a:alpha val="60000"/>
                </a:srgbClr>
              </a:solidFill>
            </a:endParaRPr>
          </a:p>
          <a:p>
            <a:r>
              <a:rPr lang="en-US" dirty="0"/>
              <a:t>Conflict Probability</a:t>
            </a:r>
            <a:r>
              <a:rPr lang="en-US"/>
              <a:t> </a:t>
            </a:r>
            <a:endParaRPr lang="en-US">
              <a:solidFill>
                <a:srgbClr val="FFFFFF">
                  <a:alpha val="60000"/>
                </a:srgbClr>
              </a:solidFill>
            </a:endParaRPr>
          </a:p>
          <a:p>
            <a:endParaRPr lang="en-US" dirty="0"/>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784969" y="3030758"/>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9377360" y="596391"/>
            <a:ext cx="2263776" cy="2263776"/>
          </a:xfr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a:t>
            </a:fld>
            <a:endParaRPr lang="en-US"/>
          </a:p>
        </p:txBody>
      </p:sp>
    </p:spTree>
    <p:extLst>
      <p:ext uri="{BB962C8B-B14F-4D97-AF65-F5344CB8AC3E}">
        <p14:creationId xmlns:p14="http://schemas.microsoft.com/office/powerpoint/2010/main" val="23132348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D7D35E-33FB-656D-FBF4-4F20A7797E62}"/>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4D34372F-D156-03F4-B9FD-0CD65C2EC9B4}"/>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5DE7EF57-6C28-0BF0-AE3A-72ECE582DB66}"/>
              </a:ext>
            </a:extLst>
          </p:cNvPr>
          <p:cNvSpPr>
            <a:spLocks noGrp="1"/>
          </p:cNvSpPr>
          <p:nvPr>
            <p:ph type="sldNum" sz="quarter" idx="12"/>
          </p:nvPr>
        </p:nvSpPr>
        <p:spPr/>
        <p:txBody>
          <a:bodyPr/>
          <a:lstStyle/>
          <a:p>
            <a:fld id="{DBA1B0FB-D917-4C8C-928F-313BD683BF39}" type="slidenum">
              <a:rPr lang="en-US" smtClean="0"/>
              <a:t>30</a:t>
            </a:fld>
            <a:endParaRPr lang="en-US"/>
          </a:p>
        </p:txBody>
      </p:sp>
      <p:pic>
        <p:nvPicPr>
          <p:cNvPr id="8" name="Picture 7">
            <a:extLst>
              <a:ext uri="{FF2B5EF4-FFF2-40B4-BE49-F238E27FC236}">
                <a16:creationId xmlns:a16="http://schemas.microsoft.com/office/drawing/2014/main" id="{FF18FC1E-ADE6-BF60-F565-53656235FE06}"/>
              </a:ext>
            </a:extLst>
          </p:cNvPr>
          <p:cNvPicPr>
            <a:picLocks noChangeAspect="1"/>
          </p:cNvPicPr>
          <p:nvPr/>
        </p:nvPicPr>
        <p:blipFill>
          <a:blip r:embed="rId2"/>
          <a:stretch>
            <a:fillRect/>
          </a:stretch>
        </p:blipFill>
        <p:spPr>
          <a:xfrm>
            <a:off x="966750" y="2107396"/>
            <a:ext cx="10258500" cy="2643207"/>
          </a:xfrm>
          <a:prstGeom prst="rect">
            <a:avLst/>
          </a:prstGeom>
        </p:spPr>
      </p:pic>
    </p:spTree>
    <p:extLst>
      <p:ext uri="{BB962C8B-B14F-4D97-AF65-F5344CB8AC3E}">
        <p14:creationId xmlns:p14="http://schemas.microsoft.com/office/powerpoint/2010/main" val="16947253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B26169-D9E5-1B11-B62B-F91EB689FACD}"/>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2D6B8AE2-ACB5-88B2-060A-2D6D3759D9BD}"/>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C06A3DA2-24A7-A229-8DF6-6AB6EAB0FEFA}"/>
              </a:ext>
            </a:extLst>
          </p:cNvPr>
          <p:cNvSpPr>
            <a:spLocks noGrp="1"/>
          </p:cNvSpPr>
          <p:nvPr>
            <p:ph type="sldNum" sz="quarter" idx="12"/>
          </p:nvPr>
        </p:nvSpPr>
        <p:spPr/>
        <p:txBody>
          <a:bodyPr/>
          <a:lstStyle/>
          <a:p>
            <a:fld id="{DBA1B0FB-D917-4C8C-928F-313BD683BF39}" type="slidenum">
              <a:rPr lang="en-US" smtClean="0"/>
              <a:t>31</a:t>
            </a:fld>
            <a:endParaRPr lang="en-US"/>
          </a:p>
        </p:txBody>
      </p:sp>
      <p:pic>
        <p:nvPicPr>
          <p:cNvPr id="6" name="Picture 5">
            <a:extLst>
              <a:ext uri="{FF2B5EF4-FFF2-40B4-BE49-F238E27FC236}">
                <a16:creationId xmlns:a16="http://schemas.microsoft.com/office/drawing/2014/main" id="{CA24CDAE-95C0-2C32-885E-B3488D8C5443}"/>
              </a:ext>
            </a:extLst>
          </p:cNvPr>
          <p:cNvPicPr>
            <a:picLocks noChangeAspect="1"/>
          </p:cNvPicPr>
          <p:nvPr/>
        </p:nvPicPr>
        <p:blipFill>
          <a:blip r:embed="rId2"/>
          <a:stretch>
            <a:fillRect/>
          </a:stretch>
        </p:blipFill>
        <p:spPr>
          <a:xfrm>
            <a:off x="3052740" y="1595424"/>
            <a:ext cx="6086520" cy="3667152"/>
          </a:xfrm>
          <a:prstGeom prst="rect">
            <a:avLst/>
          </a:prstGeom>
        </p:spPr>
      </p:pic>
    </p:spTree>
    <p:extLst>
      <p:ext uri="{BB962C8B-B14F-4D97-AF65-F5344CB8AC3E}">
        <p14:creationId xmlns:p14="http://schemas.microsoft.com/office/powerpoint/2010/main" val="2670183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3C5F78-4AC8-0A54-86BE-B160F7BF91D5}"/>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4A3FC002-767D-3714-28AD-2BE18F593E18}"/>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E1FBF44B-AE43-8597-727C-A864DCE6E3E4}"/>
              </a:ext>
            </a:extLst>
          </p:cNvPr>
          <p:cNvSpPr>
            <a:spLocks noGrp="1"/>
          </p:cNvSpPr>
          <p:nvPr>
            <p:ph type="sldNum" sz="quarter" idx="12"/>
          </p:nvPr>
        </p:nvSpPr>
        <p:spPr/>
        <p:txBody>
          <a:bodyPr/>
          <a:lstStyle/>
          <a:p>
            <a:fld id="{DBA1B0FB-D917-4C8C-928F-313BD683BF39}" type="slidenum">
              <a:rPr lang="en-US" smtClean="0"/>
              <a:t>32</a:t>
            </a:fld>
            <a:endParaRPr lang="en-US"/>
          </a:p>
        </p:txBody>
      </p:sp>
      <p:pic>
        <p:nvPicPr>
          <p:cNvPr id="5" name="Picture 5" descr="Text&#10;&#10;Description automatically generated">
            <a:extLst>
              <a:ext uri="{FF2B5EF4-FFF2-40B4-BE49-F238E27FC236}">
                <a16:creationId xmlns:a16="http://schemas.microsoft.com/office/drawing/2014/main" id="{E3B3110C-8F36-717B-BAE3-F34502A28923}"/>
              </a:ext>
            </a:extLst>
          </p:cNvPr>
          <p:cNvPicPr>
            <a:picLocks noChangeAspect="1"/>
          </p:cNvPicPr>
          <p:nvPr/>
        </p:nvPicPr>
        <p:blipFill>
          <a:blip r:embed="rId2"/>
          <a:stretch>
            <a:fillRect/>
          </a:stretch>
        </p:blipFill>
        <p:spPr>
          <a:xfrm>
            <a:off x="1141461" y="2042381"/>
            <a:ext cx="9909078" cy="2197358"/>
          </a:xfrm>
          <a:prstGeom prst="rect">
            <a:avLst/>
          </a:prstGeom>
        </p:spPr>
      </p:pic>
    </p:spTree>
    <p:extLst>
      <p:ext uri="{BB962C8B-B14F-4D97-AF65-F5344CB8AC3E}">
        <p14:creationId xmlns:p14="http://schemas.microsoft.com/office/powerpoint/2010/main" val="2161062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C35B2F4B-9033-1E27-D114-0594D8A14CEB}"/>
              </a:ext>
            </a:extLst>
          </p:cNvPr>
          <p:cNvPicPr>
            <a:picLocks noGrp="1" noChangeAspect="1"/>
          </p:cNvPicPr>
          <p:nvPr>
            <p:ph idx="1"/>
          </p:nvPr>
        </p:nvPicPr>
        <p:blipFill>
          <a:blip r:embed="rId2"/>
          <a:stretch>
            <a:fillRect/>
          </a:stretch>
        </p:blipFill>
        <p:spPr>
          <a:xfrm>
            <a:off x="943155" y="1548202"/>
            <a:ext cx="10765766" cy="3301042"/>
          </a:xfrm>
        </p:spPr>
      </p:pic>
      <p:sp>
        <p:nvSpPr>
          <p:cNvPr id="7" name="Date Placeholder 6">
            <a:extLst>
              <a:ext uri="{FF2B5EF4-FFF2-40B4-BE49-F238E27FC236}">
                <a16:creationId xmlns:a16="http://schemas.microsoft.com/office/drawing/2014/main" id="{7ADA7EFD-F05D-E0A7-7273-8D5B08804592}"/>
              </a:ext>
            </a:extLst>
          </p:cNvPr>
          <p:cNvSpPr>
            <a:spLocks noGrp="1"/>
          </p:cNvSpPr>
          <p:nvPr>
            <p:ph type="dt" sz="half" idx="10"/>
          </p:nvPr>
        </p:nvSpPr>
        <p:spPr/>
        <p:txBody>
          <a:bodyPr/>
          <a:lstStyle/>
          <a:p>
            <a:r>
              <a:rPr lang="en-US"/>
              <a:t>Tuesday, February 2, 20XX</a:t>
            </a:r>
          </a:p>
        </p:txBody>
      </p:sp>
      <p:sp>
        <p:nvSpPr>
          <p:cNvPr id="9" name="Slide Number Placeholder 8">
            <a:extLst>
              <a:ext uri="{FF2B5EF4-FFF2-40B4-BE49-F238E27FC236}">
                <a16:creationId xmlns:a16="http://schemas.microsoft.com/office/drawing/2014/main" id="{42CC2192-C79B-5DD1-B981-5FF529F08149}"/>
              </a:ext>
            </a:extLst>
          </p:cNvPr>
          <p:cNvSpPr>
            <a:spLocks noGrp="1"/>
          </p:cNvSpPr>
          <p:nvPr>
            <p:ph type="sldNum" sz="quarter" idx="12"/>
          </p:nvPr>
        </p:nvSpPr>
        <p:spPr/>
        <p:txBody>
          <a:bodyPr/>
          <a:lstStyle/>
          <a:p>
            <a:fld id="{DBA1B0FB-D917-4C8C-928F-313BD683BF39}" type="slidenum">
              <a:rPr lang="en-US" smtClean="0"/>
              <a:t>4</a:t>
            </a:fld>
            <a:endParaRPr lang="en-US"/>
          </a:p>
        </p:txBody>
      </p:sp>
    </p:spTree>
    <p:extLst>
      <p:ext uri="{BB962C8B-B14F-4D97-AF65-F5344CB8AC3E}">
        <p14:creationId xmlns:p14="http://schemas.microsoft.com/office/powerpoint/2010/main" val="2961537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endParaRPr lang="en-US" dirty="0"/>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CITIES/towns IN countries</a:t>
            </a:r>
          </a:p>
        </p:txBody>
      </p:sp>
      <p:pic>
        <p:nvPicPr>
          <p:cNvPr id="3" name="Picture 7" descr="Chart, bar chart&#10;&#10;Description automatically generated">
            <a:extLst>
              <a:ext uri="{FF2B5EF4-FFF2-40B4-BE49-F238E27FC236}">
                <a16:creationId xmlns:a16="http://schemas.microsoft.com/office/drawing/2014/main" id="{B7B571FF-D82D-B23C-0F3D-909F64C582C0}"/>
              </a:ext>
            </a:extLst>
          </p:cNvPr>
          <p:cNvPicPr>
            <a:picLocks noGrp="1" noChangeAspect="1"/>
          </p:cNvPicPr>
          <p:nvPr>
            <p:ph sz="half" idx="2"/>
          </p:nvPr>
        </p:nvPicPr>
        <p:blipFill>
          <a:blip r:embed="rId3"/>
          <a:stretch>
            <a:fillRect/>
          </a:stretch>
        </p:blipFill>
        <p:spPr>
          <a:xfrm>
            <a:off x="483121" y="2268621"/>
            <a:ext cx="4739096" cy="4388680"/>
          </a:xfrm>
        </p:spPr>
      </p:pic>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525837" y="6785025"/>
            <a:ext cx="6379210" cy="153888"/>
          </a:xfrm>
        </p:spPr>
        <p:txBody>
          <a:bodyPr/>
          <a:lstStyle/>
          <a:p>
            <a:r>
              <a:rPr lang="en-US">
                <a:solidFill>
                  <a:srgbClr val="A6A6A6">
                    <a:alpha val="80000"/>
                  </a:srgbClr>
                </a:solidFill>
              </a:rPr>
              <a:t>Sleepless night bottom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Content Placeholder 13">
            <a:extLst>
              <a:ext uri="{FF2B5EF4-FFF2-40B4-BE49-F238E27FC236}">
                <a16:creationId xmlns:a16="http://schemas.microsoft.com/office/drawing/2014/main" id="{AA2EDCBE-E78F-EDE4-6031-17CD0C5110E2}"/>
              </a:ext>
            </a:extLst>
          </p:cNvPr>
          <p:cNvSpPr>
            <a:spLocks noGrp="1"/>
          </p:cNvSpPr>
          <p:nvPr>
            <p:ph sz="quarter" idx="4"/>
          </p:nvPr>
        </p:nvSpPr>
        <p:spPr/>
        <p:txBody>
          <a:bodyPr vert="horz" wrap="square" lIns="0" tIns="0" rIns="0" bIns="0" rtlCol="0" anchor="t">
            <a:noAutofit/>
          </a:bodyPr>
          <a:lstStyle/>
          <a:p>
            <a:r>
              <a:rPr lang="en-US">
                <a:ea typeface="+mn-lt"/>
                <a:cs typeface="+mn-lt"/>
              </a:rPr>
              <a:t>There are 10 countries in the data set.</a:t>
            </a:r>
            <a:endParaRPr lang="en-US">
              <a:solidFill>
                <a:srgbClr val="FFFFFF">
                  <a:alpha val="60000"/>
                </a:srgbClr>
              </a:solidFill>
            </a:endParaRPr>
          </a:p>
          <a:p>
            <a:r>
              <a:rPr lang="en-US">
                <a:solidFill>
                  <a:srgbClr val="FFFFFF">
                    <a:alpha val="60000"/>
                  </a:srgbClr>
                </a:solidFill>
                <a:ea typeface="+mn-lt"/>
                <a:cs typeface="+mn-lt"/>
              </a:rPr>
              <a:t>Kenya has the most amount of cities/towns</a:t>
            </a:r>
            <a:endParaRPr lang="en-US">
              <a:ea typeface="+mn-lt"/>
              <a:cs typeface="+mn-lt"/>
            </a:endParaRPr>
          </a:p>
          <a:p>
            <a:r>
              <a:rPr lang="en-US">
                <a:solidFill>
                  <a:srgbClr val="FFFFFF">
                    <a:alpha val="60000"/>
                  </a:srgbClr>
                </a:solidFill>
              </a:rPr>
              <a:t>Rwanda and Djibouti are tied for least amount of cities/towns</a:t>
            </a:r>
          </a:p>
        </p:txBody>
      </p:sp>
    </p:spTree>
    <p:extLst>
      <p:ext uri="{BB962C8B-B14F-4D97-AF65-F5344CB8AC3E}">
        <p14:creationId xmlns:p14="http://schemas.microsoft.com/office/powerpoint/2010/main" val="3891345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PHYSICAL exposure TO FLOODS</a:t>
            </a:r>
            <a:endParaRPr lang="en-US"/>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Picture 11" descr="Chart, treemap chart&#10;&#10;Description automatically generated">
            <a:extLst>
              <a:ext uri="{FF2B5EF4-FFF2-40B4-BE49-F238E27FC236}">
                <a16:creationId xmlns:a16="http://schemas.microsoft.com/office/drawing/2014/main" id="{CC51221F-9FC4-24C2-A925-1EC025CB8894}"/>
              </a:ext>
            </a:extLst>
          </p:cNvPr>
          <p:cNvPicPr>
            <a:picLocks noGrp="1" noChangeAspect="1"/>
          </p:cNvPicPr>
          <p:nvPr>
            <p:ph sz="quarter" idx="4"/>
          </p:nvPr>
        </p:nvPicPr>
        <p:blipFill>
          <a:blip r:embed="rId3"/>
          <a:stretch>
            <a:fillRect/>
          </a:stretch>
        </p:blipFill>
        <p:spPr>
          <a:xfrm>
            <a:off x="551290" y="2268620"/>
            <a:ext cx="4589669" cy="4388679"/>
          </a:xfrm>
        </p:spPr>
      </p:pic>
      <p:sp>
        <p:nvSpPr>
          <p:cNvPr id="15" name="Content Placeholder 13">
            <a:extLst>
              <a:ext uri="{FF2B5EF4-FFF2-40B4-BE49-F238E27FC236}">
                <a16:creationId xmlns:a16="http://schemas.microsoft.com/office/drawing/2014/main" id="{8A8898CF-C513-8EAA-6812-202580CD5DC9}"/>
              </a:ext>
            </a:extLst>
          </p:cNvPr>
          <p:cNvSpPr txBox="1">
            <a:spLocks/>
          </p:cNvSpPr>
          <p:nvPr/>
        </p:nvSpPr>
        <p:spPr>
          <a:xfrm>
            <a:off x="6212023" y="2427370"/>
            <a:ext cx="5436391" cy="3515555"/>
          </a:xfrm>
          <a:prstGeom prst="rect">
            <a:avLst/>
          </a:prstGeom>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FFFFFF">
                    <a:alpha val="60000"/>
                  </a:srgbClr>
                </a:solidFill>
              </a:rPr>
              <a:t>Mean: </a:t>
            </a:r>
            <a:r>
              <a:rPr lang="en-US">
                <a:ea typeface="+mn-lt"/>
                <a:cs typeface="+mn-lt"/>
              </a:rPr>
              <a:t>7.063699</a:t>
            </a:r>
            <a:endParaRPr lang="en-US">
              <a:solidFill>
                <a:srgbClr val="FFFFFF">
                  <a:alpha val="60000"/>
                </a:srgbClr>
              </a:solidFill>
            </a:endParaRPr>
          </a:p>
          <a:p>
            <a:r>
              <a:rPr lang="en-US">
                <a:solidFill>
                  <a:srgbClr val="FFFFFF">
                    <a:alpha val="60000"/>
                  </a:srgbClr>
                </a:solidFill>
              </a:rPr>
              <a:t>Majority of cities are between 4 and 10 on the </a:t>
            </a:r>
            <a:r>
              <a:rPr lang="en-US">
                <a:ea typeface="+mn-lt"/>
                <a:cs typeface="+mn-lt"/>
              </a:rPr>
              <a:t>Overall Risk Index</a:t>
            </a:r>
          </a:p>
          <a:p>
            <a:r>
              <a:rPr lang="en-US">
                <a:solidFill>
                  <a:srgbClr val="FFFFFF">
                    <a:alpha val="60000"/>
                  </a:srgbClr>
                </a:solidFill>
              </a:rPr>
              <a:t>Max value is 10</a:t>
            </a:r>
          </a:p>
          <a:p>
            <a:r>
              <a:rPr lang="en-US">
                <a:solidFill>
                  <a:srgbClr val="FFFFFF">
                    <a:alpha val="60000"/>
                  </a:srgbClr>
                </a:solidFill>
              </a:rPr>
              <a:t>Min value is 0</a:t>
            </a:r>
          </a:p>
        </p:txBody>
      </p:sp>
    </p:spTree>
    <p:extLst>
      <p:ext uri="{BB962C8B-B14F-4D97-AF65-F5344CB8AC3E}">
        <p14:creationId xmlns:p14="http://schemas.microsoft.com/office/powerpoint/2010/main" val="3469136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PHYSICAL exposure TO drought</a:t>
            </a:r>
            <a:endParaRPr lang="en-US" err="1"/>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7</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8" name="Picture 11" descr="Chart, bar chart, box and whisker chart&#10;&#10;Description automatically generated">
            <a:extLst>
              <a:ext uri="{FF2B5EF4-FFF2-40B4-BE49-F238E27FC236}">
                <a16:creationId xmlns:a16="http://schemas.microsoft.com/office/drawing/2014/main" id="{8C20423D-5D39-B40F-EA5E-1DDC3D978E80}"/>
              </a:ext>
            </a:extLst>
          </p:cNvPr>
          <p:cNvPicPr>
            <a:picLocks noGrp="1" noChangeAspect="1"/>
          </p:cNvPicPr>
          <p:nvPr>
            <p:ph sz="quarter" idx="4"/>
          </p:nvPr>
        </p:nvPicPr>
        <p:blipFill>
          <a:blip r:embed="rId3"/>
          <a:stretch>
            <a:fillRect/>
          </a:stretch>
        </p:blipFill>
        <p:spPr>
          <a:xfrm>
            <a:off x="550864" y="2268620"/>
            <a:ext cx="4630209" cy="4388680"/>
          </a:xfrm>
        </p:spPr>
      </p:pic>
      <p:sp>
        <p:nvSpPr>
          <p:cNvPr id="14" name="Content Placeholder 13">
            <a:extLst>
              <a:ext uri="{FF2B5EF4-FFF2-40B4-BE49-F238E27FC236}">
                <a16:creationId xmlns:a16="http://schemas.microsoft.com/office/drawing/2014/main" id="{8C967CA4-D098-CFE1-B54F-46E18823D433}"/>
              </a:ext>
            </a:extLst>
          </p:cNvPr>
          <p:cNvSpPr txBox="1">
            <a:spLocks/>
          </p:cNvSpPr>
          <p:nvPr/>
        </p:nvSpPr>
        <p:spPr>
          <a:xfrm>
            <a:off x="6212023" y="2427370"/>
            <a:ext cx="5436391" cy="3515555"/>
          </a:xfrm>
          <a:prstGeom prst="rect">
            <a:avLst/>
          </a:prstGeom>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FFFFFF">
                    <a:alpha val="60000"/>
                  </a:srgbClr>
                </a:solidFill>
              </a:rPr>
              <a:t>Mean: </a:t>
            </a:r>
            <a:r>
              <a:rPr lang="en-US">
                <a:ea typeface="+mn-lt"/>
                <a:cs typeface="+mn-lt"/>
              </a:rPr>
              <a:t>5.039726</a:t>
            </a:r>
            <a:endParaRPr lang="en-US">
              <a:solidFill>
                <a:srgbClr val="FFFFFF">
                  <a:alpha val="60000"/>
                </a:srgbClr>
              </a:solidFill>
            </a:endParaRPr>
          </a:p>
          <a:p>
            <a:r>
              <a:rPr lang="en-US">
                <a:solidFill>
                  <a:srgbClr val="FFFFFF">
                    <a:alpha val="60000"/>
                  </a:srgbClr>
                </a:solidFill>
              </a:rPr>
              <a:t>Majority of cities are between 4 and 7 on the </a:t>
            </a:r>
            <a:r>
              <a:rPr lang="en-US">
                <a:ea typeface="+mn-lt"/>
                <a:cs typeface="+mn-lt"/>
              </a:rPr>
              <a:t>Overall Risk Index</a:t>
            </a:r>
          </a:p>
          <a:p>
            <a:r>
              <a:rPr lang="en-US">
                <a:solidFill>
                  <a:srgbClr val="FFFFFF">
                    <a:alpha val="60000"/>
                  </a:srgbClr>
                </a:solidFill>
              </a:rPr>
              <a:t>Max value is 9.3</a:t>
            </a:r>
          </a:p>
          <a:p>
            <a:r>
              <a:rPr lang="en-US">
                <a:solidFill>
                  <a:srgbClr val="FFFFFF">
                    <a:alpha val="60000"/>
                  </a:srgbClr>
                </a:solidFill>
              </a:rPr>
              <a:t>Min value is 0</a:t>
            </a:r>
          </a:p>
        </p:txBody>
      </p:sp>
    </p:spTree>
    <p:extLst>
      <p:ext uri="{BB962C8B-B14F-4D97-AF65-F5344CB8AC3E}">
        <p14:creationId xmlns:p14="http://schemas.microsoft.com/office/powerpoint/2010/main" val="3302648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                  Natural</a:t>
            </a:r>
            <a:endParaRPr lang="en-US" err="1"/>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Picture 11" descr="Chart&#10;&#10;Description automatically generated">
            <a:extLst>
              <a:ext uri="{FF2B5EF4-FFF2-40B4-BE49-F238E27FC236}">
                <a16:creationId xmlns:a16="http://schemas.microsoft.com/office/drawing/2014/main" id="{45C983CC-6C53-F7FD-630F-8134D9214B04}"/>
              </a:ext>
            </a:extLst>
          </p:cNvPr>
          <p:cNvPicPr>
            <a:picLocks noGrp="1" noChangeAspect="1"/>
          </p:cNvPicPr>
          <p:nvPr>
            <p:ph sz="quarter" idx="4"/>
          </p:nvPr>
        </p:nvPicPr>
        <p:blipFill>
          <a:blip r:embed="rId3"/>
          <a:stretch>
            <a:fillRect/>
          </a:stretch>
        </p:blipFill>
        <p:spPr>
          <a:xfrm>
            <a:off x="548875" y="2268620"/>
            <a:ext cx="4626250" cy="4388680"/>
          </a:xfrm>
        </p:spPr>
      </p:pic>
      <p:sp>
        <p:nvSpPr>
          <p:cNvPr id="14" name="Content Placeholder 13">
            <a:extLst>
              <a:ext uri="{FF2B5EF4-FFF2-40B4-BE49-F238E27FC236}">
                <a16:creationId xmlns:a16="http://schemas.microsoft.com/office/drawing/2014/main" id="{2D32EE59-F0B2-3816-FF5E-7776AAFBFF1A}"/>
              </a:ext>
            </a:extLst>
          </p:cNvPr>
          <p:cNvSpPr txBox="1">
            <a:spLocks/>
          </p:cNvSpPr>
          <p:nvPr/>
        </p:nvSpPr>
        <p:spPr>
          <a:xfrm>
            <a:off x="6212023" y="2427370"/>
            <a:ext cx="5436391" cy="3515555"/>
          </a:xfrm>
          <a:prstGeom prst="rect">
            <a:avLst/>
          </a:prstGeom>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FFFFFF">
                    <a:alpha val="60000"/>
                  </a:srgbClr>
                </a:solidFill>
              </a:rPr>
              <a:t>Mean: </a:t>
            </a:r>
            <a:r>
              <a:rPr lang="en-US">
                <a:ea typeface="+mn-lt"/>
                <a:cs typeface="+mn-lt"/>
              </a:rPr>
              <a:t>6.594521</a:t>
            </a:r>
            <a:endParaRPr lang="en-US">
              <a:solidFill>
                <a:srgbClr val="FFFFFF">
                  <a:alpha val="60000"/>
                </a:srgbClr>
              </a:solidFill>
            </a:endParaRPr>
          </a:p>
          <a:p>
            <a:r>
              <a:rPr lang="en-US">
                <a:solidFill>
                  <a:srgbClr val="FFFFFF">
                    <a:alpha val="60000"/>
                  </a:srgbClr>
                </a:solidFill>
              </a:rPr>
              <a:t>Majority of cities are between 4 and 8.5 on the </a:t>
            </a:r>
            <a:r>
              <a:rPr lang="en-US">
                <a:ea typeface="+mn-lt"/>
                <a:cs typeface="+mn-lt"/>
              </a:rPr>
              <a:t>Overall Risk Index</a:t>
            </a:r>
          </a:p>
          <a:p>
            <a:r>
              <a:rPr lang="en-US">
                <a:solidFill>
                  <a:srgbClr val="FFFFFF">
                    <a:alpha val="60000"/>
                  </a:srgbClr>
                </a:solidFill>
              </a:rPr>
              <a:t>Max value is 9.2</a:t>
            </a:r>
          </a:p>
          <a:p>
            <a:r>
              <a:rPr lang="en-US">
                <a:solidFill>
                  <a:srgbClr val="FFFFFF">
                    <a:alpha val="60000"/>
                  </a:srgbClr>
                </a:solidFill>
              </a:rPr>
              <a:t>Min value is 0</a:t>
            </a:r>
          </a:p>
        </p:txBody>
      </p:sp>
    </p:spTree>
    <p:extLst>
      <p:ext uri="{BB962C8B-B14F-4D97-AF65-F5344CB8AC3E}">
        <p14:creationId xmlns:p14="http://schemas.microsoft.com/office/powerpoint/2010/main" val="1445415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a:t>Exploratory Data Analysis (EDA)</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sz="2000"/>
              <a:t>          Political Violence</a:t>
            </a:r>
            <a:endParaRPr lang="en-US" err="1"/>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sz="2000"/>
              <a:t>stats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8" name="Picture 11" descr="Chart, treemap chart&#10;&#10;Description automatically generated">
            <a:extLst>
              <a:ext uri="{FF2B5EF4-FFF2-40B4-BE49-F238E27FC236}">
                <a16:creationId xmlns:a16="http://schemas.microsoft.com/office/drawing/2014/main" id="{1BF2148F-CB10-773C-92D7-6F3F7F42246F}"/>
              </a:ext>
            </a:extLst>
          </p:cNvPr>
          <p:cNvPicPr>
            <a:picLocks noGrp="1" noChangeAspect="1"/>
          </p:cNvPicPr>
          <p:nvPr>
            <p:ph sz="quarter" idx="4"/>
          </p:nvPr>
        </p:nvPicPr>
        <p:blipFill>
          <a:blip r:embed="rId3"/>
          <a:stretch>
            <a:fillRect/>
          </a:stretch>
        </p:blipFill>
        <p:spPr>
          <a:xfrm>
            <a:off x="549027" y="2268620"/>
            <a:ext cx="4578320" cy="4388680"/>
          </a:xfrm>
        </p:spPr>
      </p:pic>
      <p:sp>
        <p:nvSpPr>
          <p:cNvPr id="13" name="Content Placeholder 13">
            <a:extLst>
              <a:ext uri="{FF2B5EF4-FFF2-40B4-BE49-F238E27FC236}">
                <a16:creationId xmlns:a16="http://schemas.microsoft.com/office/drawing/2014/main" id="{36702492-0CC2-D17D-45F2-790198B5757E}"/>
              </a:ext>
            </a:extLst>
          </p:cNvPr>
          <p:cNvSpPr txBox="1">
            <a:spLocks/>
          </p:cNvSpPr>
          <p:nvPr/>
        </p:nvSpPr>
        <p:spPr>
          <a:xfrm>
            <a:off x="6212023" y="2427370"/>
            <a:ext cx="5436391" cy="3515555"/>
          </a:xfrm>
          <a:prstGeom prst="rect">
            <a:avLst/>
          </a:prstGeom>
        </p:spPr>
        <p:txBody>
          <a:bodyPr vert="horz" wrap="square" lIns="0" tIns="0" rIns="0" bIns="0" rtlCol="0" anchor="t">
            <a:no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rgbClr val="FFFFFF">
                    <a:alpha val="60000"/>
                  </a:srgbClr>
                </a:solidFill>
              </a:rPr>
              <a:t>Mean: </a:t>
            </a:r>
            <a:r>
              <a:rPr lang="en-US">
                <a:ea typeface="+mn-lt"/>
                <a:cs typeface="+mn-lt"/>
              </a:rPr>
              <a:t>4.851370</a:t>
            </a:r>
            <a:endParaRPr lang="en-US">
              <a:solidFill>
                <a:srgbClr val="FFFFFF">
                  <a:alpha val="60000"/>
                </a:srgbClr>
              </a:solidFill>
            </a:endParaRPr>
          </a:p>
          <a:p>
            <a:r>
              <a:rPr lang="en-US">
                <a:solidFill>
                  <a:srgbClr val="FFFFFF">
                    <a:alpha val="60000"/>
                  </a:srgbClr>
                </a:solidFill>
              </a:rPr>
              <a:t>Majority of cities are between 4 and 8.5 on the </a:t>
            </a:r>
            <a:r>
              <a:rPr lang="en-US">
                <a:ea typeface="+mn-lt"/>
                <a:cs typeface="+mn-lt"/>
              </a:rPr>
              <a:t>Overall Risk Index</a:t>
            </a:r>
          </a:p>
          <a:p>
            <a:r>
              <a:rPr lang="en-US">
                <a:solidFill>
                  <a:srgbClr val="FFFFFF">
                    <a:alpha val="60000"/>
                  </a:srgbClr>
                </a:solidFill>
              </a:rPr>
              <a:t>Max value is 9.2</a:t>
            </a:r>
          </a:p>
          <a:p>
            <a:r>
              <a:rPr lang="en-US">
                <a:solidFill>
                  <a:srgbClr val="FFFFFF">
                    <a:alpha val="60000"/>
                  </a:srgbClr>
                </a:solidFill>
              </a:rPr>
              <a:t>Min value is 0</a:t>
            </a:r>
          </a:p>
        </p:txBody>
      </p:sp>
    </p:spTree>
    <p:extLst>
      <p:ext uri="{BB962C8B-B14F-4D97-AF65-F5344CB8AC3E}">
        <p14:creationId xmlns:p14="http://schemas.microsoft.com/office/powerpoint/2010/main" val="3841075243"/>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f5f37a12-768d-470c-8b3f-4e77ea22f9e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4D4E9A67955414CB7510DD89316B2E4" ma:contentTypeVersion="4" ma:contentTypeDescription="Create a new document." ma:contentTypeScope="" ma:versionID="65d6ac2a0ca31cdb1170f3a6d38dae3c">
  <xsd:schema xmlns:xsd="http://www.w3.org/2001/XMLSchema" xmlns:xs="http://www.w3.org/2001/XMLSchema" xmlns:p="http://schemas.microsoft.com/office/2006/metadata/properties" xmlns:ns3="f5f37a12-768d-470c-8b3f-4e77ea22f9e0" targetNamespace="http://schemas.microsoft.com/office/2006/metadata/properties" ma:root="true" ma:fieldsID="925437eb6b3217437ad1a73fa47c8280" ns3:_="">
    <xsd:import namespace="f5f37a12-768d-470c-8b3f-4e77ea22f9e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f37a12-768d-470c-8b3f-4e77ea22f9e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2.xml><?xml version="1.0" encoding="utf-8"?>
<ds:datastoreItem xmlns:ds="http://schemas.openxmlformats.org/officeDocument/2006/customXml" ds:itemID="{50811A92-D464-4AC4-A396-BA73B10CEEAC}">
  <ds:schemaRefs>
    <ds:schemaRef ds:uri="f5f37a12-768d-470c-8b3f-4e77ea22f9e0"/>
    <ds:schemaRef ds:uri="http://schemas.microsoft.com/office/2006/documentManagement/types"/>
    <ds:schemaRef ds:uri="http://purl.org/dc/dcmitype/"/>
    <ds:schemaRef ds:uri="http://schemas.microsoft.com/office/infopath/2007/PartnerControls"/>
    <ds:schemaRef ds:uri="http://www.w3.org/XML/1998/namespace"/>
    <ds:schemaRef ds:uri="http://schemas.openxmlformats.org/package/2006/metadata/core-properties"/>
    <ds:schemaRef ds:uri="http://schemas.microsoft.com/office/2006/metadata/properties"/>
    <ds:schemaRef ds:uri="http://purl.org/dc/terms/"/>
    <ds:schemaRef ds:uri="http://purl.org/dc/elements/1.1/"/>
  </ds:schemaRefs>
</ds:datastoreItem>
</file>

<file path=customXml/itemProps3.xml><?xml version="1.0" encoding="utf-8"?>
<ds:datastoreItem xmlns:ds="http://schemas.openxmlformats.org/officeDocument/2006/customXml" ds:itemID="{62B7F7B9-9A04-4D14-8D8D-05B6FD62FDEE}">
  <ds:schemaRefs>
    <ds:schemaRef ds:uri="f5f37a12-768d-470c-8b3f-4e77ea22f9e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{EEBEAFF2-82C6-4E55-9676-3AAB67D2AFD4}tf33713516_win32</Template>
  <TotalTime>135</TotalTime>
  <Words>750</Words>
  <Application>Microsoft Office PowerPoint</Application>
  <PresentationFormat>Widescreen</PresentationFormat>
  <Paragraphs>169</Paragraphs>
  <Slides>32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Gill Sans MT</vt:lpstr>
      <vt:lpstr>Walbaum Display</vt:lpstr>
      <vt:lpstr>3DFloatVTI</vt:lpstr>
      <vt:lpstr>Project 1</vt:lpstr>
      <vt:lpstr>Introduction</vt:lpstr>
      <vt:lpstr>Attributes</vt:lpstr>
      <vt:lpstr>PowerPoint Presentation</vt:lpstr>
      <vt:lpstr>Exploratory Data Analysis (EDA)</vt:lpstr>
      <vt:lpstr>Exploratory Data Analysis (EDA)</vt:lpstr>
      <vt:lpstr>Exploratory Data Analysis (EDA)</vt:lpstr>
      <vt:lpstr>Exploratory Data Analysis (EDA)</vt:lpstr>
      <vt:lpstr>Exploratory Data Analysis (EDA)</vt:lpstr>
      <vt:lpstr>Exploratory Data Analysis (EDA)</vt:lpstr>
      <vt:lpstr>Exploratory Data Analysis (EDA)</vt:lpstr>
      <vt:lpstr>Exploratory Data Analysis (EDA)</vt:lpstr>
      <vt:lpstr>Exploratory Data Analysis (EDA)</vt:lpstr>
      <vt:lpstr>Exploratory Data Analysis (EDA)</vt:lpstr>
      <vt:lpstr>Data Cleaning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Yudava Roopnarine</dc:creator>
  <cp:lastModifiedBy>Yudava Roopnarine</cp:lastModifiedBy>
  <cp:revision>2</cp:revision>
  <dcterms:created xsi:type="dcterms:W3CDTF">2022-06-28T04:39:30Z</dcterms:created>
  <dcterms:modified xsi:type="dcterms:W3CDTF">2022-06-28T06:55:23Z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0x010100B4D4E9A67955414CB7510DD89316B2E4</vt:lpwstr>
  </property>
</Properties>
</file>